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257" r:id="rId4"/>
    <p:sldId id="275" r:id="rId5"/>
    <p:sldId id="258" r:id="rId6"/>
    <p:sldId id="259" r:id="rId7"/>
    <p:sldId id="262" r:id="rId8"/>
    <p:sldId id="263" r:id="rId9"/>
    <p:sldId id="272" r:id="rId10"/>
    <p:sldId id="265" r:id="rId11"/>
    <p:sldId id="268" r:id="rId12"/>
    <p:sldId id="276" r:id="rId13"/>
    <p:sldId id="273" r:id="rId14"/>
    <p:sldId id="267" r:id="rId15"/>
    <p:sldId id="274" r:id="rId16"/>
    <p:sldId id="279" r:id="rId17"/>
  </p:sldIdLst>
  <p:sldSz cx="9144000" cy="6858000" type="screen4x3"/>
  <p:notesSz cx="6797675" cy="9926638"/>
  <p:defaultTex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1021" autoAdjust="0"/>
  </p:normalViewPr>
  <p:slideViewPr>
    <p:cSldViewPr>
      <p:cViewPr varScale="1">
        <p:scale>
          <a:sx n="122" d="100"/>
          <a:sy n="122" d="100"/>
        </p:scale>
        <p:origin x="-130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n-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n-NO"/>
          </a:p>
        </p:txBody>
      </p:sp>
      <p:sp>
        <p:nvSpPr>
          <p:cNvPr id="4" name="Plassholder for dato 3"/>
          <p:cNvSpPr>
            <a:spLocks noGrp="1"/>
          </p:cNvSpPr>
          <p:nvPr>
            <p:ph type="dt" sz="half" idx="10"/>
          </p:nvPr>
        </p:nvSpPr>
        <p:spPr/>
        <p:txBody>
          <a:bodyPr/>
          <a:lstStyle>
            <a:lvl1pPr>
              <a:defRPr/>
            </a:lvl1pPr>
          </a:lstStyle>
          <a:p>
            <a:pPr>
              <a:defRPr/>
            </a:pPr>
            <a:fld id="{D6DB1C86-8746-43E1-A685-C1CBD226A33C}" type="datetimeFigureOut">
              <a:rPr lang="nn-NO"/>
              <a:pPr>
                <a:defRPr/>
              </a:pPr>
              <a:t>17.10.2012</a:t>
            </a:fld>
            <a:endParaRPr lang="nn-NO"/>
          </a:p>
        </p:txBody>
      </p:sp>
      <p:sp>
        <p:nvSpPr>
          <p:cNvPr id="5" name="Plassholder for bunntekst 4"/>
          <p:cNvSpPr>
            <a:spLocks noGrp="1"/>
          </p:cNvSpPr>
          <p:nvPr>
            <p:ph type="ftr" sz="quarter" idx="11"/>
          </p:nvPr>
        </p:nvSpPr>
        <p:spPr/>
        <p:txBody>
          <a:bodyPr/>
          <a:lstStyle>
            <a:lvl1pPr>
              <a:defRPr/>
            </a:lvl1pPr>
          </a:lstStyle>
          <a:p>
            <a:pPr>
              <a:defRPr/>
            </a:pPr>
            <a:endParaRPr lang="nn-NO"/>
          </a:p>
        </p:txBody>
      </p:sp>
      <p:sp>
        <p:nvSpPr>
          <p:cNvPr id="6" name="Plassholder for lysbildenummer 5"/>
          <p:cNvSpPr>
            <a:spLocks noGrp="1"/>
          </p:cNvSpPr>
          <p:nvPr>
            <p:ph type="sldNum" sz="quarter" idx="12"/>
          </p:nvPr>
        </p:nvSpPr>
        <p:spPr/>
        <p:txBody>
          <a:bodyPr/>
          <a:lstStyle>
            <a:lvl1pPr>
              <a:defRPr/>
            </a:lvl1pPr>
          </a:lstStyle>
          <a:p>
            <a:pPr>
              <a:defRPr/>
            </a:pPr>
            <a:fld id="{DB8BA613-B8A2-4040-BA26-93F59BC4236C}" type="slidenum">
              <a:rPr lang="nn-NO"/>
              <a:pPr>
                <a:defRPr/>
              </a:pPr>
              <a:t>‹#›</a:t>
            </a:fld>
            <a:endParaRPr lang="nn-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n-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4" name="Plassholder for dato 3"/>
          <p:cNvSpPr>
            <a:spLocks noGrp="1"/>
          </p:cNvSpPr>
          <p:nvPr>
            <p:ph type="dt" sz="half" idx="10"/>
          </p:nvPr>
        </p:nvSpPr>
        <p:spPr/>
        <p:txBody>
          <a:bodyPr/>
          <a:lstStyle>
            <a:lvl1pPr>
              <a:defRPr/>
            </a:lvl1pPr>
          </a:lstStyle>
          <a:p>
            <a:pPr>
              <a:defRPr/>
            </a:pPr>
            <a:fld id="{8F9033CD-DBD8-42D3-A830-3D916DB6459E}" type="datetimeFigureOut">
              <a:rPr lang="nn-NO"/>
              <a:pPr>
                <a:defRPr/>
              </a:pPr>
              <a:t>17.10.2012</a:t>
            </a:fld>
            <a:endParaRPr lang="nn-NO"/>
          </a:p>
        </p:txBody>
      </p:sp>
      <p:sp>
        <p:nvSpPr>
          <p:cNvPr id="5" name="Plassholder for bunntekst 4"/>
          <p:cNvSpPr>
            <a:spLocks noGrp="1"/>
          </p:cNvSpPr>
          <p:nvPr>
            <p:ph type="ftr" sz="quarter" idx="11"/>
          </p:nvPr>
        </p:nvSpPr>
        <p:spPr/>
        <p:txBody>
          <a:bodyPr/>
          <a:lstStyle>
            <a:lvl1pPr>
              <a:defRPr/>
            </a:lvl1pPr>
          </a:lstStyle>
          <a:p>
            <a:pPr>
              <a:defRPr/>
            </a:pPr>
            <a:endParaRPr lang="nn-NO"/>
          </a:p>
        </p:txBody>
      </p:sp>
      <p:sp>
        <p:nvSpPr>
          <p:cNvPr id="6" name="Plassholder for lysbildenummer 5"/>
          <p:cNvSpPr>
            <a:spLocks noGrp="1"/>
          </p:cNvSpPr>
          <p:nvPr>
            <p:ph type="sldNum" sz="quarter" idx="12"/>
          </p:nvPr>
        </p:nvSpPr>
        <p:spPr/>
        <p:txBody>
          <a:bodyPr/>
          <a:lstStyle>
            <a:lvl1pPr>
              <a:defRPr/>
            </a:lvl1pPr>
          </a:lstStyle>
          <a:p>
            <a:pPr>
              <a:defRPr/>
            </a:pPr>
            <a:fld id="{9979CA28-BCB8-417C-BD52-4B413D47B458}" type="slidenum">
              <a:rPr lang="nn-NO"/>
              <a:pPr>
                <a:defRPr/>
              </a:pPr>
              <a:t>‹#›</a:t>
            </a:fld>
            <a:endParaRPr lang="nn-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n-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4" name="Plassholder for dato 3"/>
          <p:cNvSpPr>
            <a:spLocks noGrp="1"/>
          </p:cNvSpPr>
          <p:nvPr>
            <p:ph type="dt" sz="half" idx="10"/>
          </p:nvPr>
        </p:nvSpPr>
        <p:spPr/>
        <p:txBody>
          <a:bodyPr/>
          <a:lstStyle>
            <a:lvl1pPr>
              <a:defRPr/>
            </a:lvl1pPr>
          </a:lstStyle>
          <a:p>
            <a:pPr>
              <a:defRPr/>
            </a:pPr>
            <a:fld id="{87882AD7-3D76-4685-AA11-81111640DAF0}" type="datetimeFigureOut">
              <a:rPr lang="nn-NO"/>
              <a:pPr>
                <a:defRPr/>
              </a:pPr>
              <a:t>17.10.2012</a:t>
            </a:fld>
            <a:endParaRPr lang="nn-NO"/>
          </a:p>
        </p:txBody>
      </p:sp>
      <p:sp>
        <p:nvSpPr>
          <p:cNvPr id="5" name="Plassholder for bunntekst 4"/>
          <p:cNvSpPr>
            <a:spLocks noGrp="1"/>
          </p:cNvSpPr>
          <p:nvPr>
            <p:ph type="ftr" sz="quarter" idx="11"/>
          </p:nvPr>
        </p:nvSpPr>
        <p:spPr/>
        <p:txBody>
          <a:bodyPr/>
          <a:lstStyle>
            <a:lvl1pPr>
              <a:defRPr/>
            </a:lvl1pPr>
          </a:lstStyle>
          <a:p>
            <a:pPr>
              <a:defRPr/>
            </a:pPr>
            <a:endParaRPr lang="nn-NO"/>
          </a:p>
        </p:txBody>
      </p:sp>
      <p:sp>
        <p:nvSpPr>
          <p:cNvPr id="6" name="Plassholder for lysbildenummer 5"/>
          <p:cNvSpPr>
            <a:spLocks noGrp="1"/>
          </p:cNvSpPr>
          <p:nvPr>
            <p:ph type="sldNum" sz="quarter" idx="12"/>
          </p:nvPr>
        </p:nvSpPr>
        <p:spPr/>
        <p:txBody>
          <a:bodyPr/>
          <a:lstStyle>
            <a:lvl1pPr>
              <a:defRPr/>
            </a:lvl1pPr>
          </a:lstStyle>
          <a:p>
            <a:pPr>
              <a:defRPr/>
            </a:pPr>
            <a:fld id="{D7BB1871-728B-4436-9AF0-16C9FCC32EF6}" type="slidenum">
              <a:rPr lang="nn-NO"/>
              <a:pPr>
                <a:defRPr/>
              </a:pPr>
              <a:t>‹#›</a:t>
            </a:fld>
            <a:endParaRPr lang="nn-NO"/>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tel, tekst og medieklipp">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p>
            <a:r>
              <a:rPr lang="nb-NO"/>
              <a:t>Klikk for å redigere tittelstil</a:t>
            </a:r>
          </a:p>
        </p:txBody>
      </p:sp>
      <p:sp>
        <p:nvSpPr>
          <p:cNvPr id="3" name="Plassholder for tekst 2"/>
          <p:cNvSpPr>
            <a:spLocks noGrp="1"/>
          </p:cNvSpPr>
          <p:nvPr>
            <p:ph type="body" sz="half" idx="1"/>
          </p:nvPr>
        </p:nvSpPr>
        <p:spPr>
          <a:xfrm>
            <a:off x="457200" y="1600200"/>
            <a:ext cx="4038600" cy="452596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media 3"/>
          <p:cNvSpPr>
            <a:spLocks noGrp="1"/>
          </p:cNvSpPr>
          <p:nvPr>
            <p:ph type="media" sz="half" idx="2"/>
          </p:nvPr>
        </p:nvSpPr>
        <p:spPr>
          <a:xfrm>
            <a:off x="4648200" y="1600200"/>
            <a:ext cx="4038600" cy="4525963"/>
          </a:xfrm>
        </p:spPr>
        <p:txBody>
          <a:bodyPr/>
          <a:lstStyle/>
          <a:p>
            <a:pPr lvl="0"/>
            <a:endParaRPr lang="nb-NO" noProof="0"/>
          </a:p>
        </p:txBody>
      </p:sp>
      <p:sp>
        <p:nvSpPr>
          <p:cNvPr id="5" name="Plassholder for dato 3"/>
          <p:cNvSpPr>
            <a:spLocks noGrp="1"/>
          </p:cNvSpPr>
          <p:nvPr>
            <p:ph type="dt" sz="half" idx="10"/>
          </p:nvPr>
        </p:nvSpPr>
        <p:spPr/>
        <p:txBody>
          <a:bodyPr/>
          <a:lstStyle>
            <a:lvl1pPr>
              <a:defRPr/>
            </a:lvl1pPr>
          </a:lstStyle>
          <a:p>
            <a:pPr>
              <a:defRPr/>
            </a:pPr>
            <a:fld id="{B769DFAB-3FB5-4A03-9B68-CE3C080A82B6}" type="datetimeFigureOut">
              <a:rPr lang="nn-NO"/>
              <a:pPr>
                <a:defRPr/>
              </a:pPr>
              <a:t>17.10.2012</a:t>
            </a:fld>
            <a:endParaRPr lang="nn-NO"/>
          </a:p>
        </p:txBody>
      </p:sp>
      <p:sp>
        <p:nvSpPr>
          <p:cNvPr id="6" name="Plassholder for bunntekst 4"/>
          <p:cNvSpPr>
            <a:spLocks noGrp="1"/>
          </p:cNvSpPr>
          <p:nvPr>
            <p:ph type="ftr" sz="quarter" idx="11"/>
          </p:nvPr>
        </p:nvSpPr>
        <p:spPr/>
        <p:txBody>
          <a:bodyPr/>
          <a:lstStyle>
            <a:lvl1pPr>
              <a:defRPr/>
            </a:lvl1pPr>
          </a:lstStyle>
          <a:p>
            <a:pPr>
              <a:defRPr/>
            </a:pPr>
            <a:endParaRPr lang="nn-NO"/>
          </a:p>
        </p:txBody>
      </p:sp>
      <p:sp>
        <p:nvSpPr>
          <p:cNvPr id="7" name="Plassholder for lysbildenummer 5"/>
          <p:cNvSpPr>
            <a:spLocks noGrp="1"/>
          </p:cNvSpPr>
          <p:nvPr>
            <p:ph type="sldNum" sz="quarter" idx="12"/>
          </p:nvPr>
        </p:nvSpPr>
        <p:spPr/>
        <p:txBody>
          <a:bodyPr/>
          <a:lstStyle>
            <a:lvl1pPr>
              <a:defRPr/>
            </a:lvl1pPr>
          </a:lstStyle>
          <a:p>
            <a:pPr>
              <a:defRPr/>
            </a:pPr>
            <a:fld id="{AF1A2BEE-158B-481E-8907-03DF35EA242D}" type="slidenum">
              <a:rPr lang="nn-NO"/>
              <a:pPr>
                <a:defRPr/>
              </a:pPr>
              <a:t>‹#›</a:t>
            </a:fld>
            <a:endParaRPr lang="nn-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n-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4" name="Plassholder for dato 3"/>
          <p:cNvSpPr>
            <a:spLocks noGrp="1"/>
          </p:cNvSpPr>
          <p:nvPr>
            <p:ph type="dt" sz="half" idx="10"/>
          </p:nvPr>
        </p:nvSpPr>
        <p:spPr/>
        <p:txBody>
          <a:bodyPr/>
          <a:lstStyle>
            <a:lvl1pPr>
              <a:defRPr/>
            </a:lvl1pPr>
          </a:lstStyle>
          <a:p>
            <a:pPr>
              <a:defRPr/>
            </a:pPr>
            <a:fld id="{8EEFD9A0-0F9D-4857-86B1-BB0C0FD49A1E}" type="datetimeFigureOut">
              <a:rPr lang="nn-NO"/>
              <a:pPr>
                <a:defRPr/>
              </a:pPr>
              <a:t>17.10.2012</a:t>
            </a:fld>
            <a:endParaRPr lang="nn-NO"/>
          </a:p>
        </p:txBody>
      </p:sp>
      <p:sp>
        <p:nvSpPr>
          <p:cNvPr id="5" name="Plassholder for bunntekst 4"/>
          <p:cNvSpPr>
            <a:spLocks noGrp="1"/>
          </p:cNvSpPr>
          <p:nvPr>
            <p:ph type="ftr" sz="quarter" idx="11"/>
          </p:nvPr>
        </p:nvSpPr>
        <p:spPr/>
        <p:txBody>
          <a:bodyPr/>
          <a:lstStyle>
            <a:lvl1pPr>
              <a:defRPr/>
            </a:lvl1pPr>
          </a:lstStyle>
          <a:p>
            <a:pPr>
              <a:defRPr/>
            </a:pPr>
            <a:endParaRPr lang="nn-NO"/>
          </a:p>
        </p:txBody>
      </p:sp>
      <p:sp>
        <p:nvSpPr>
          <p:cNvPr id="6" name="Plassholder for lysbildenummer 5"/>
          <p:cNvSpPr>
            <a:spLocks noGrp="1"/>
          </p:cNvSpPr>
          <p:nvPr>
            <p:ph type="sldNum" sz="quarter" idx="12"/>
          </p:nvPr>
        </p:nvSpPr>
        <p:spPr/>
        <p:txBody>
          <a:bodyPr/>
          <a:lstStyle>
            <a:lvl1pPr>
              <a:defRPr/>
            </a:lvl1pPr>
          </a:lstStyle>
          <a:p>
            <a:pPr>
              <a:defRPr/>
            </a:pPr>
            <a:fld id="{44BD3B14-91CB-4A68-94C4-3E627285372A}" type="slidenum">
              <a:rPr lang="nn-NO"/>
              <a:pPr>
                <a:defRPr/>
              </a:pPr>
              <a:t>‹#›</a:t>
            </a:fld>
            <a:endParaRPr lang="nn-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n-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lvl1pPr>
              <a:defRPr/>
            </a:lvl1pPr>
          </a:lstStyle>
          <a:p>
            <a:pPr>
              <a:defRPr/>
            </a:pPr>
            <a:fld id="{E3F5C0EE-A179-47C3-993A-497BAEE74714}" type="datetimeFigureOut">
              <a:rPr lang="nn-NO"/>
              <a:pPr>
                <a:defRPr/>
              </a:pPr>
              <a:t>17.10.2012</a:t>
            </a:fld>
            <a:endParaRPr lang="nn-NO"/>
          </a:p>
        </p:txBody>
      </p:sp>
      <p:sp>
        <p:nvSpPr>
          <p:cNvPr id="5" name="Plassholder for bunntekst 4"/>
          <p:cNvSpPr>
            <a:spLocks noGrp="1"/>
          </p:cNvSpPr>
          <p:nvPr>
            <p:ph type="ftr" sz="quarter" idx="11"/>
          </p:nvPr>
        </p:nvSpPr>
        <p:spPr/>
        <p:txBody>
          <a:bodyPr/>
          <a:lstStyle>
            <a:lvl1pPr>
              <a:defRPr/>
            </a:lvl1pPr>
          </a:lstStyle>
          <a:p>
            <a:pPr>
              <a:defRPr/>
            </a:pPr>
            <a:endParaRPr lang="nn-NO"/>
          </a:p>
        </p:txBody>
      </p:sp>
      <p:sp>
        <p:nvSpPr>
          <p:cNvPr id="6" name="Plassholder for lysbildenummer 5"/>
          <p:cNvSpPr>
            <a:spLocks noGrp="1"/>
          </p:cNvSpPr>
          <p:nvPr>
            <p:ph type="sldNum" sz="quarter" idx="12"/>
          </p:nvPr>
        </p:nvSpPr>
        <p:spPr/>
        <p:txBody>
          <a:bodyPr/>
          <a:lstStyle>
            <a:lvl1pPr>
              <a:defRPr/>
            </a:lvl1pPr>
          </a:lstStyle>
          <a:p>
            <a:pPr>
              <a:defRPr/>
            </a:pPr>
            <a:fld id="{AF4E38F4-CF95-41B0-9933-72BA3783D20F}" type="slidenum">
              <a:rPr lang="nn-NO"/>
              <a:pPr>
                <a:defRPr/>
              </a:pPr>
              <a:t>‹#›</a:t>
            </a:fld>
            <a:endParaRPr lang="nn-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n-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5" name="Plassholder for dato 3"/>
          <p:cNvSpPr>
            <a:spLocks noGrp="1"/>
          </p:cNvSpPr>
          <p:nvPr>
            <p:ph type="dt" sz="half" idx="10"/>
          </p:nvPr>
        </p:nvSpPr>
        <p:spPr/>
        <p:txBody>
          <a:bodyPr/>
          <a:lstStyle>
            <a:lvl1pPr>
              <a:defRPr/>
            </a:lvl1pPr>
          </a:lstStyle>
          <a:p>
            <a:pPr>
              <a:defRPr/>
            </a:pPr>
            <a:fld id="{A8EB9C46-0A6E-4AA3-B4F9-AA87FC74EF63}" type="datetimeFigureOut">
              <a:rPr lang="nn-NO"/>
              <a:pPr>
                <a:defRPr/>
              </a:pPr>
              <a:t>17.10.2012</a:t>
            </a:fld>
            <a:endParaRPr lang="nn-NO"/>
          </a:p>
        </p:txBody>
      </p:sp>
      <p:sp>
        <p:nvSpPr>
          <p:cNvPr id="6" name="Plassholder for bunntekst 4"/>
          <p:cNvSpPr>
            <a:spLocks noGrp="1"/>
          </p:cNvSpPr>
          <p:nvPr>
            <p:ph type="ftr" sz="quarter" idx="11"/>
          </p:nvPr>
        </p:nvSpPr>
        <p:spPr/>
        <p:txBody>
          <a:bodyPr/>
          <a:lstStyle>
            <a:lvl1pPr>
              <a:defRPr/>
            </a:lvl1pPr>
          </a:lstStyle>
          <a:p>
            <a:pPr>
              <a:defRPr/>
            </a:pPr>
            <a:endParaRPr lang="nn-NO"/>
          </a:p>
        </p:txBody>
      </p:sp>
      <p:sp>
        <p:nvSpPr>
          <p:cNvPr id="7" name="Plassholder for lysbildenummer 5"/>
          <p:cNvSpPr>
            <a:spLocks noGrp="1"/>
          </p:cNvSpPr>
          <p:nvPr>
            <p:ph type="sldNum" sz="quarter" idx="12"/>
          </p:nvPr>
        </p:nvSpPr>
        <p:spPr/>
        <p:txBody>
          <a:bodyPr/>
          <a:lstStyle>
            <a:lvl1pPr>
              <a:defRPr/>
            </a:lvl1pPr>
          </a:lstStyle>
          <a:p>
            <a:pPr>
              <a:defRPr/>
            </a:pPr>
            <a:fld id="{BAB89496-FB64-46F7-9EF2-1C9C7CA2CA08}" type="slidenum">
              <a:rPr lang="nn-NO"/>
              <a:pPr>
                <a:defRPr/>
              </a:pPr>
              <a:t>‹#›</a:t>
            </a:fld>
            <a:endParaRPr lang="nn-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n-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7" name="Plassholder for dato 3"/>
          <p:cNvSpPr>
            <a:spLocks noGrp="1"/>
          </p:cNvSpPr>
          <p:nvPr>
            <p:ph type="dt" sz="half" idx="10"/>
          </p:nvPr>
        </p:nvSpPr>
        <p:spPr/>
        <p:txBody>
          <a:bodyPr/>
          <a:lstStyle>
            <a:lvl1pPr>
              <a:defRPr/>
            </a:lvl1pPr>
          </a:lstStyle>
          <a:p>
            <a:pPr>
              <a:defRPr/>
            </a:pPr>
            <a:fld id="{B4B4E41B-4A72-4195-ABA4-EB134B5C8687}" type="datetimeFigureOut">
              <a:rPr lang="nn-NO"/>
              <a:pPr>
                <a:defRPr/>
              </a:pPr>
              <a:t>17.10.2012</a:t>
            </a:fld>
            <a:endParaRPr lang="nn-NO"/>
          </a:p>
        </p:txBody>
      </p:sp>
      <p:sp>
        <p:nvSpPr>
          <p:cNvPr id="8" name="Plassholder for bunntekst 4"/>
          <p:cNvSpPr>
            <a:spLocks noGrp="1"/>
          </p:cNvSpPr>
          <p:nvPr>
            <p:ph type="ftr" sz="quarter" idx="11"/>
          </p:nvPr>
        </p:nvSpPr>
        <p:spPr/>
        <p:txBody>
          <a:bodyPr/>
          <a:lstStyle>
            <a:lvl1pPr>
              <a:defRPr/>
            </a:lvl1pPr>
          </a:lstStyle>
          <a:p>
            <a:pPr>
              <a:defRPr/>
            </a:pPr>
            <a:endParaRPr lang="nn-NO"/>
          </a:p>
        </p:txBody>
      </p:sp>
      <p:sp>
        <p:nvSpPr>
          <p:cNvPr id="9" name="Plassholder for lysbildenummer 5"/>
          <p:cNvSpPr>
            <a:spLocks noGrp="1"/>
          </p:cNvSpPr>
          <p:nvPr>
            <p:ph type="sldNum" sz="quarter" idx="12"/>
          </p:nvPr>
        </p:nvSpPr>
        <p:spPr/>
        <p:txBody>
          <a:bodyPr/>
          <a:lstStyle>
            <a:lvl1pPr>
              <a:defRPr/>
            </a:lvl1pPr>
          </a:lstStyle>
          <a:p>
            <a:pPr>
              <a:defRPr/>
            </a:pPr>
            <a:fld id="{684FFE4F-1EBF-451D-9E97-39C0830EF7DF}" type="slidenum">
              <a:rPr lang="nn-NO"/>
              <a:pPr>
                <a:defRPr/>
              </a:pPr>
              <a:t>‹#›</a:t>
            </a:fld>
            <a:endParaRPr lang="nn-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n-NO"/>
          </a:p>
        </p:txBody>
      </p:sp>
      <p:sp>
        <p:nvSpPr>
          <p:cNvPr id="3" name="Plassholder for dato 3"/>
          <p:cNvSpPr>
            <a:spLocks noGrp="1"/>
          </p:cNvSpPr>
          <p:nvPr>
            <p:ph type="dt" sz="half" idx="10"/>
          </p:nvPr>
        </p:nvSpPr>
        <p:spPr/>
        <p:txBody>
          <a:bodyPr/>
          <a:lstStyle>
            <a:lvl1pPr>
              <a:defRPr/>
            </a:lvl1pPr>
          </a:lstStyle>
          <a:p>
            <a:pPr>
              <a:defRPr/>
            </a:pPr>
            <a:fld id="{4DB8A77A-955D-4B1D-A937-5F478C71B39D}" type="datetimeFigureOut">
              <a:rPr lang="nn-NO"/>
              <a:pPr>
                <a:defRPr/>
              </a:pPr>
              <a:t>17.10.2012</a:t>
            </a:fld>
            <a:endParaRPr lang="nn-NO"/>
          </a:p>
        </p:txBody>
      </p:sp>
      <p:sp>
        <p:nvSpPr>
          <p:cNvPr id="4" name="Plassholder for bunntekst 4"/>
          <p:cNvSpPr>
            <a:spLocks noGrp="1"/>
          </p:cNvSpPr>
          <p:nvPr>
            <p:ph type="ftr" sz="quarter" idx="11"/>
          </p:nvPr>
        </p:nvSpPr>
        <p:spPr/>
        <p:txBody>
          <a:bodyPr/>
          <a:lstStyle>
            <a:lvl1pPr>
              <a:defRPr/>
            </a:lvl1pPr>
          </a:lstStyle>
          <a:p>
            <a:pPr>
              <a:defRPr/>
            </a:pPr>
            <a:endParaRPr lang="nn-NO"/>
          </a:p>
        </p:txBody>
      </p:sp>
      <p:sp>
        <p:nvSpPr>
          <p:cNvPr id="5" name="Plassholder for lysbildenummer 5"/>
          <p:cNvSpPr>
            <a:spLocks noGrp="1"/>
          </p:cNvSpPr>
          <p:nvPr>
            <p:ph type="sldNum" sz="quarter" idx="12"/>
          </p:nvPr>
        </p:nvSpPr>
        <p:spPr/>
        <p:txBody>
          <a:bodyPr/>
          <a:lstStyle>
            <a:lvl1pPr>
              <a:defRPr/>
            </a:lvl1pPr>
          </a:lstStyle>
          <a:p>
            <a:pPr>
              <a:defRPr/>
            </a:pPr>
            <a:fld id="{0828B451-2FF4-479C-A42C-1B2C374B8D21}" type="slidenum">
              <a:rPr lang="nn-NO"/>
              <a:pPr>
                <a:defRPr/>
              </a:pPr>
              <a:t>‹#›</a:t>
            </a:fld>
            <a:endParaRPr lang="nn-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3"/>
          <p:cNvSpPr>
            <a:spLocks noGrp="1"/>
          </p:cNvSpPr>
          <p:nvPr>
            <p:ph type="dt" sz="half" idx="10"/>
          </p:nvPr>
        </p:nvSpPr>
        <p:spPr/>
        <p:txBody>
          <a:bodyPr/>
          <a:lstStyle>
            <a:lvl1pPr>
              <a:defRPr/>
            </a:lvl1pPr>
          </a:lstStyle>
          <a:p>
            <a:pPr>
              <a:defRPr/>
            </a:pPr>
            <a:fld id="{9B8F11DD-0B91-4608-AE9C-93BBAD415B8A}" type="datetimeFigureOut">
              <a:rPr lang="nn-NO"/>
              <a:pPr>
                <a:defRPr/>
              </a:pPr>
              <a:t>17.10.2012</a:t>
            </a:fld>
            <a:endParaRPr lang="nn-NO"/>
          </a:p>
        </p:txBody>
      </p:sp>
      <p:sp>
        <p:nvSpPr>
          <p:cNvPr id="3" name="Plassholder for bunntekst 4"/>
          <p:cNvSpPr>
            <a:spLocks noGrp="1"/>
          </p:cNvSpPr>
          <p:nvPr>
            <p:ph type="ftr" sz="quarter" idx="11"/>
          </p:nvPr>
        </p:nvSpPr>
        <p:spPr/>
        <p:txBody>
          <a:bodyPr/>
          <a:lstStyle>
            <a:lvl1pPr>
              <a:defRPr/>
            </a:lvl1pPr>
          </a:lstStyle>
          <a:p>
            <a:pPr>
              <a:defRPr/>
            </a:pPr>
            <a:endParaRPr lang="nn-NO"/>
          </a:p>
        </p:txBody>
      </p:sp>
      <p:sp>
        <p:nvSpPr>
          <p:cNvPr id="4" name="Plassholder for lysbildenummer 5"/>
          <p:cNvSpPr>
            <a:spLocks noGrp="1"/>
          </p:cNvSpPr>
          <p:nvPr>
            <p:ph type="sldNum" sz="quarter" idx="12"/>
          </p:nvPr>
        </p:nvSpPr>
        <p:spPr/>
        <p:txBody>
          <a:bodyPr/>
          <a:lstStyle>
            <a:lvl1pPr>
              <a:defRPr/>
            </a:lvl1pPr>
          </a:lstStyle>
          <a:p>
            <a:pPr>
              <a:defRPr/>
            </a:pPr>
            <a:fld id="{A3580F68-68AA-4DD2-A7DC-6F17775DCE28}" type="slidenum">
              <a:rPr lang="nn-NO"/>
              <a:pPr>
                <a:defRPr/>
              </a:pPr>
              <a:t>‹#›</a:t>
            </a:fld>
            <a:endParaRPr lang="nn-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n-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3"/>
          <p:cNvSpPr>
            <a:spLocks noGrp="1"/>
          </p:cNvSpPr>
          <p:nvPr>
            <p:ph type="dt" sz="half" idx="10"/>
          </p:nvPr>
        </p:nvSpPr>
        <p:spPr/>
        <p:txBody>
          <a:bodyPr/>
          <a:lstStyle>
            <a:lvl1pPr>
              <a:defRPr/>
            </a:lvl1pPr>
          </a:lstStyle>
          <a:p>
            <a:pPr>
              <a:defRPr/>
            </a:pPr>
            <a:fld id="{07DDC678-25F4-44A2-81B8-D10556C9C547}" type="datetimeFigureOut">
              <a:rPr lang="nn-NO"/>
              <a:pPr>
                <a:defRPr/>
              </a:pPr>
              <a:t>17.10.2012</a:t>
            </a:fld>
            <a:endParaRPr lang="nn-NO"/>
          </a:p>
        </p:txBody>
      </p:sp>
      <p:sp>
        <p:nvSpPr>
          <p:cNvPr id="6" name="Plassholder for bunntekst 4"/>
          <p:cNvSpPr>
            <a:spLocks noGrp="1"/>
          </p:cNvSpPr>
          <p:nvPr>
            <p:ph type="ftr" sz="quarter" idx="11"/>
          </p:nvPr>
        </p:nvSpPr>
        <p:spPr/>
        <p:txBody>
          <a:bodyPr/>
          <a:lstStyle>
            <a:lvl1pPr>
              <a:defRPr/>
            </a:lvl1pPr>
          </a:lstStyle>
          <a:p>
            <a:pPr>
              <a:defRPr/>
            </a:pPr>
            <a:endParaRPr lang="nn-NO"/>
          </a:p>
        </p:txBody>
      </p:sp>
      <p:sp>
        <p:nvSpPr>
          <p:cNvPr id="7" name="Plassholder for lysbildenummer 5"/>
          <p:cNvSpPr>
            <a:spLocks noGrp="1"/>
          </p:cNvSpPr>
          <p:nvPr>
            <p:ph type="sldNum" sz="quarter" idx="12"/>
          </p:nvPr>
        </p:nvSpPr>
        <p:spPr/>
        <p:txBody>
          <a:bodyPr/>
          <a:lstStyle>
            <a:lvl1pPr>
              <a:defRPr/>
            </a:lvl1pPr>
          </a:lstStyle>
          <a:p>
            <a:pPr>
              <a:defRPr/>
            </a:pPr>
            <a:fld id="{63ED8678-E908-4AE3-B088-E94AE8D81E7F}" type="slidenum">
              <a:rPr lang="nn-NO"/>
              <a:pPr>
                <a:defRPr/>
              </a:pPr>
              <a:t>‹#›</a:t>
            </a:fld>
            <a:endParaRPr lang="nn-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n-NO"/>
          </a:p>
        </p:txBody>
      </p:sp>
      <p:sp>
        <p:nvSpPr>
          <p:cNvPr id="3" name="Plassholder for bild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n-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3"/>
          <p:cNvSpPr>
            <a:spLocks noGrp="1"/>
          </p:cNvSpPr>
          <p:nvPr>
            <p:ph type="dt" sz="half" idx="10"/>
          </p:nvPr>
        </p:nvSpPr>
        <p:spPr/>
        <p:txBody>
          <a:bodyPr/>
          <a:lstStyle>
            <a:lvl1pPr>
              <a:defRPr/>
            </a:lvl1pPr>
          </a:lstStyle>
          <a:p>
            <a:pPr>
              <a:defRPr/>
            </a:pPr>
            <a:fld id="{4D342C42-6318-46D3-BBBA-6280B370B53A}" type="datetimeFigureOut">
              <a:rPr lang="nn-NO"/>
              <a:pPr>
                <a:defRPr/>
              </a:pPr>
              <a:t>17.10.2012</a:t>
            </a:fld>
            <a:endParaRPr lang="nn-NO"/>
          </a:p>
        </p:txBody>
      </p:sp>
      <p:sp>
        <p:nvSpPr>
          <p:cNvPr id="6" name="Plassholder for bunntekst 4"/>
          <p:cNvSpPr>
            <a:spLocks noGrp="1"/>
          </p:cNvSpPr>
          <p:nvPr>
            <p:ph type="ftr" sz="quarter" idx="11"/>
          </p:nvPr>
        </p:nvSpPr>
        <p:spPr/>
        <p:txBody>
          <a:bodyPr/>
          <a:lstStyle>
            <a:lvl1pPr>
              <a:defRPr/>
            </a:lvl1pPr>
          </a:lstStyle>
          <a:p>
            <a:pPr>
              <a:defRPr/>
            </a:pPr>
            <a:endParaRPr lang="nn-NO"/>
          </a:p>
        </p:txBody>
      </p:sp>
      <p:sp>
        <p:nvSpPr>
          <p:cNvPr id="7" name="Plassholder for lysbildenummer 5"/>
          <p:cNvSpPr>
            <a:spLocks noGrp="1"/>
          </p:cNvSpPr>
          <p:nvPr>
            <p:ph type="sldNum" sz="quarter" idx="12"/>
          </p:nvPr>
        </p:nvSpPr>
        <p:spPr/>
        <p:txBody>
          <a:bodyPr/>
          <a:lstStyle>
            <a:lvl1pPr>
              <a:defRPr/>
            </a:lvl1pPr>
          </a:lstStyle>
          <a:p>
            <a:pPr>
              <a:defRPr/>
            </a:pPr>
            <a:fld id="{63B0C8BD-0FB7-432C-9E61-34F1785E2790}" type="slidenum">
              <a:rPr lang="nn-NO"/>
              <a:pPr>
                <a:defRPr/>
              </a:pPr>
              <a:t>‹#›</a:t>
            </a:fld>
            <a:endParaRPr lang="nn-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b-NO" smtClean="0"/>
              <a:t>Klikk for å redigere tittelstil</a:t>
            </a:r>
            <a:endParaRPr lang="nn-NO" smtClean="0"/>
          </a:p>
        </p:txBody>
      </p:sp>
      <p:sp>
        <p:nvSpPr>
          <p:cNvPr id="1027" name="Plassholder for teks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smtClean="0"/>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081A9FB-B335-4036-83EC-E14B46B27C2C}" type="datetimeFigureOut">
              <a:rPr lang="nn-NO"/>
              <a:pPr>
                <a:defRPr/>
              </a:pPr>
              <a:t>17.10.2012</a:t>
            </a:fld>
            <a:endParaRPr lang="nn-NO"/>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nn-NO"/>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0870C96-3432-4A94-B2B2-4BB465C41CB8}" type="slidenum">
              <a:rPr lang="nn-NO"/>
              <a:pPr>
                <a:defRPr/>
              </a:pPr>
              <a:t>‹#›</a:t>
            </a:fld>
            <a:endParaRPr lang="nn-NO"/>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tel 1"/>
          <p:cNvSpPr>
            <a:spLocks noGrp="1"/>
          </p:cNvSpPr>
          <p:nvPr>
            <p:ph type="ctrTitle"/>
          </p:nvPr>
        </p:nvSpPr>
        <p:spPr>
          <a:xfrm>
            <a:off x="8316913" y="908050"/>
            <a:ext cx="139700" cy="144463"/>
          </a:xfrm>
        </p:spPr>
        <p:txBody>
          <a:bodyPr/>
          <a:lstStyle/>
          <a:p>
            <a:pPr algn="l" eaLnBrk="1" hangingPunct="1"/>
            <a:endParaRPr lang="nn-NO" sz="2800" smtClean="0"/>
          </a:p>
        </p:txBody>
      </p:sp>
      <p:sp>
        <p:nvSpPr>
          <p:cNvPr id="14338" name="Undertittel 2"/>
          <p:cNvSpPr>
            <a:spLocks noGrp="1"/>
          </p:cNvSpPr>
          <p:nvPr>
            <p:ph type="subTitle" idx="1"/>
          </p:nvPr>
        </p:nvSpPr>
        <p:spPr>
          <a:xfrm>
            <a:off x="1403350" y="2349500"/>
            <a:ext cx="5648325" cy="3289300"/>
          </a:xfrm>
        </p:spPr>
        <p:txBody>
          <a:bodyPr/>
          <a:lstStyle/>
          <a:p>
            <a:pPr eaLnBrk="1" hangingPunct="1"/>
            <a:endParaRPr lang="nn-NO" smtClean="0">
              <a:solidFill>
                <a:schemeClr val="tx1"/>
              </a:solidFill>
            </a:endParaRPr>
          </a:p>
        </p:txBody>
      </p:sp>
      <p:sp>
        <p:nvSpPr>
          <p:cNvPr id="14339" name="TekstSylinder 4"/>
          <p:cNvSpPr txBox="1">
            <a:spLocks noChangeArrowheads="1"/>
          </p:cNvSpPr>
          <p:nvPr/>
        </p:nvSpPr>
        <p:spPr bwMode="auto">
          <a:xfrm>
            <a:off x="1403350" y="908050"/>
            <a:ext cx="6985000" cy="1431925"/>
          </a:xfrm>
          <a:prstGeom prst="rect">
            <a:avLst/>
          </a:prstGeom>
          <a:noFill/>
          <a:ln w="9525">
            <a:noFill/>
            <a:miter lim="800000"/>
            <a:headEnd/>
            <a:tailEnd/>
          </a:ln>
        </p:spPr>
        <p:txBody>
          <a:bodyPr>
            <a:spAutoFit/>
          </a:bodyPr>
          <a:lstStyle/>
          <a:p>
            <a:r>
              <a:rPr lang="nn-NO" sz="4400"/>
              <a:t>GAUPNE BARNEHAGE </a:t>
            </a:r>
          </a:p>
          <a:p>
            <a:pPr algn="ctr"/>
            <a:r>
              <a:rPr lang="nn-NO" sz="4400"/>
              <a:t>2012- 2013</a:t>
            </a:r>
          </a:p>
        </p:txBody>
      </p:sp>
      <p:pic>
        <p:nvPicPr>
          <p:cNvPr id="14340" name="Picture 6" descr="Gaupne barnehage"/>
          <p:cNvPicPr>
            <a:picLocks noChangeAspect="1" noChangeArrowheads="1"/>
          </p:cNvPicPr>
          <p:nvPr/>
        </p:nvPicPr>
        <p:blipFill>
          <a:blip r:embed="rId2"/>
          <a:srcRect/>
          <a:stretch>
            <a:fillRect/>
          </a:stretch>
        </p:blipFill>
        <p:spPr bwMode="auto">
          <a:xfrm>
            <a:off x="1403350" y="2349500"/>
            <a:ext cx="6481763" cy="4322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tel 1"/>
          <p:cNvSpPr>
            <a:spLocks noGrp="1"/>
          </p:cNvSpPr>
          <p:nvPr>
            <p:ph type="title"/>
          </p:nvPr>
        </p:nvSpPr>
        <p:spPr/>
        <p:txBody>
          <a:bodyPr/>
          <a:lstStyle/>
          <a:p>
            <a:pPr eaLnBrk="1" hangingPunct="1"/>
            <a:r>
              <a:rPr lang="nn-NO" u="sng" smtClean="0"/>
              <a:t>Prosjektarbeid. </a:t>
            </a:r>
          </a:p>
        </p:txBody>
      </p:sp>
      <p:sp>
        <p:nvSpPr>
          <p:cNvPr id="23554" name="Plassholder for innhold 2"/>
          <p:cNvSpPr>
            <a:spLocks noGrp="1"/>
          </p:cNvSpPr>
          <p:nvPr>
            <p:ph sz="half" idx="1"/>
          </p:nvPr>
        </p:nvSpPr>
        <p:spPr/>
        <p:txBody>
          <a:bodyPr/>
          <a:lstStyle/>
          <a:p>
            <a:pPr eaLnBrk="1" hangingPunct="1">
              <a:lnSpc>
                <a:spcPct val="80000"/>
              </a:lnSpc>
            </a:pPr>
            <a:r>
              <a:rPr lang="nn-NO" sz="2000" smtClean="0">
                <a:latin typeface="Arial" charset="0"/>
              </a:rPr>
              <a:t>Det vil bli store og små prosjekt utifrå barnas interesse. Prosjektarbeid er ein vandring mot ny kunnskap der det er barna som viser veg. Målet er ikkje kjent på forhand men barna sin undring, opplevingar, leik og læring vil stå i fokus. Det viktigaste er sjølve prosessen, opplevingane og erfaringane. Gjennom prosjekt vil me kome innom alle dei 7 fagområda.</a:t>
            </a:r>
            <a:r>
              <a:rPr lang="nn-NO" sz="2000" smtClean="0"/>
              <a:t> </a:t>
            </a:r>
          </a:p>
          <a:p>
            <a:pPr eaLnBrk="1" hangingPunct="1">
              <a:lnSpc>
                <a:spcPct val="80000"/>
              </a:lnSpc>
            </a:pPr>
            <a:endParaRPr lang="nn-NO" sz="2000" smtClean="0"/>
          </a:p>
          <a:p>
            <a:pPr eaLnBrk="1" hangingPunct="1">
              <a:lnSpc>
                <a:spcPct val="80000"/>
              </a:lnSpc>
              <a:buFont typeface="Arial" charset="0"/>
              <a:buNone/>
            </a:pPr>
            <a:endParaRPr lang="nn-NO" sz="2200" smtClean="0"/>
          </a:p>
        </p:txBody>
      </p:sp>
      <p:sp>
        <p:nvSpPr>
          <p:cNvPr id="4" name="Plassholder for innhold 3"/>
          <p:cNvSpPr>
            <a:spLocks noGrp="1"/>
          </p:cNvSpPr>
          <p:nvPr>
            <p:ph sz="half" idx="2"/>
          </p:nvPr>
        </p:nvSpPr>
        <p:spPr/>
        <p:txBody>
          <a:bodyPr rtlCol="0">
            <a:normAutofit fontScale="77500" lnSpcReduction="20000"/>
          </a:bodyPr>
          <a:lstStyle/>
          <a:p>
            <a:pPr eaLnBrk="1" fontAlgn="auto" hangingPunct="1">
              <a:spcAft>
                <a:spcPts val="0"/>
              </a:spcAft>
              <a:buFont typeface="Arial" pitchFamily="34" charset="0"/>
              <a:buChar char="•"/>
              <a:defRPr/>
            </a:pPr>
            <a:endParaRPr lang="nb-NO" dirty="0" smtClean="0"/>
          </a:p>
          <a:p>
            <a:pPr eaLnBrk="1" fontAlgn="auto" hangingPunct="1">
              <a:spcAft>
                <a:spcPts val="0"/>
              </a:spcAft>
              <a:buFont typeface="Arial" pitchFamily="34" charset="0"/>
              <a:buChar char="•"/>
              <a:defRPr/>
            </a:pPr>
            <a:endParaRPr lang="nb-NO" dirty="0"/>
          </a:p>
          <a:p>
            <a:pPr eaLnBrk="1" fontAlgn="auto" hangingPunct="1">
              <a:spcAft>
                <a:spcPts val="0"/>
              </a:spcAft>
              <a:buFont typeface="Arial" pitchFamily="34" charset="0"/>
              <a:buChar char="•"/>
              <a:defRPr/>
            </a:pPr>
            <a:endParaRPr lang="nb-NO" dirty="0" smtClean="0"/>
          </a:p>
          <a:p>
            <a:pPr eaLnBrk="1" fontAlgn="auto" hangingPunct="1">
              <a:spcAft>
                <a:spcPts val="0"/>
              </a:spcAft>
              <a:buFont typeface="Arial" pitchFamily="34" charset="0"/>
              <a:buChar char="•"/>
              <a:defRPr/>
            </a:pPr>
            <a:endParaRPr lang="nb-NO" dirty="0"/>
          </a:p>
          <a:p>
            <a:pPr eaLnBrk="1" fontAlgn="auto" hangingPunct="1">
              <a:spcAft>
                <a:spcPts val="0"/>
              </a:spcAft>
              <a:buFont typeface="Arial" pitchFamily="34" charset="0"/>
              <a:buChar char="•"/>
              <a:defRPr/>
            </a:pPr>
            <a:r>
              <a:rPr lang="nb-NO" dirty="0" smtClean="0"/>
              <a:t>”Det man hører glemmer man, det man ser husker man, det man gjør forstå man” (Loris </a:t>
            </a:r>
            <a:r>
              <a:rPr lang="nb-NO" dirty="0" err="1" smtClean="0"/>
              <a:t>Malaguzzi</a:t>
            </a:r>
            <a:endParaRPr lang="nn-NO" dirty="0" smtClean="0"/>
          </a:p>
          <a:p>
            <a:pPr eaLnBrk="1" fontAlgn="auto" hangingPunct="1">
              <a:spcAft>
                <a:spcPts val="0"/>
              </a:spcAft>
              <a:buFont typeface="Arial" pitchFamily="34" charset="0"/>
              <a:buChar char="•"/>
              <a:defRPr/>
            </a:pPr>
            <a:endParaRPr lang="nn-NO" dirty="0"/>
          </a:p>
        </p:txBody>
      </p:sp>
      <p:sp>
        <p:nvSpPr>
          <p:cNvPr id="7" name="Rektangel 6"/>
          <p:cNvSpPr/>
          <p:nvPr/>
        </p:nvSpPr>
        <p:spPr>
          <a:xfrm>
            <a:off x="4859338" y="2276475"/>
            <a:ext cx="3816350" cy="367347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nn-NO" sz="2000" b="1">
                <a:solidFill>
                  <a:schemeClr val="tx1"/>
                </a:solidFill>
                <a:latin typeface="Arial" charset="0"/>
                <a:cs typeface="Arial" charset="0"/>
              </a:rPr>
              <a:t>Det ein høyrer -  gløymer ein</a:t>
            </a:r>
          </a:p>
          <a:p>
            <a:pPr>
              <a:defRPr/>
            </a:pPr>
            <a:r>
              <a:rPr lang="nn-NO" sz="2000" b="1">
                <a:solidFill>
                  <a:schemeClr val="tx1"/>
                </a:solidFill>
                <a:latin typeface="Arial" charset="0"/>
                <a:cs typeface="Arial" charset="0"/>
              </a:rPr>
              <a:t>Det ein ser - hugsar ein</a:t>
            </a:r>
          </a:p>
          <a:p>
            <a:pPr>
              <a:defRPr/>
            </a:pPr>
            <a:r>
              <a:rPr lang="nn-NO" sz="2000" b="1">
                <a:solidFill>
                  <a:schemeClr val="tx1"/>
                </a:solidFill>
                <a:latin typeface="Arial" charset="0"/>
                <a:cs typeface="Arial" charset="0"/>
              </a:rPr>
              <a:t>Det ein gjer - forstår ein. </a:t>
            </a:r>
          </a:p>
          <a:p>
            <a:pPr>
              <a:defRPr/>
            </a:pPr>
            <a:endParaRPr lang="nn-NO" sz="2000" b="1">
              <a:solidFill>
                <a:schemeClr val="tx1"/>
              </a:solidFill>
              <a:latin typeface="Arial" charset="0"/>
              <a:cs typeface="Arial" charset="0"/>
            </a:endParaRPr>
          </a:p>
          <a:p>
            <a:pPr algn="ctr">
              <a:defRPr/>
            </a:pPr>
            <a:r>
              <a:rPr lang="nn-NO" sz="2000" b="1">
                <a:solidFill>
                  <a:schemeClr val="tx1"/>
                </a:solidFill>
                <a:latin typeface="Arial" charset="0"/>
                <a:cs typeface="Arial" charset="0"/>
              </a:rPr>
              <a:t>Loris Malaguzzi</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tel 1"/>
          <p:cNvSpPr>
            <a:spLocks noGrp="1"/>
          </p:cNvSpPr>
          <p:nvPr>
            <p:ph type="title"/>
          </p:nvPr>
        </p:nvSpPr>
        <p:spPr>
          <a:xfrm>
            <a:off x="457200" y="333375"/>
            <a:ext cx="8229600" cy="719138"/>
          </a:xfrm>
        </p:spPr>
        <p:txBody>
          <a:bodyPr/>
          <a:lstStyle/>
          <a:p>
            <a:pPr eaLnBrk="1" hangingPunct="1"/>
            <a:r>
              <a:rPr lang="nn-NO" sz="2400" u="sng" smtClean="0">
                <a:latin typeface="Arial" charset="0"/>
              </a:rPr>
              <a:t>Dokumentasjon</a:t>
            </a:r>
          </a:p>
        </p:txBody>
      </p:sp>
      <p:sp>
        <p:nvSpPr>
          <p:cNvPr id="24578" name="Plassholder for innhold 2"/>
          <p:cNvSpPr>
            <a:spLocks noGrp="1"/>
          </p:cNvSpPr>
          <p:nvPr>
            <p:ph sz="half" idx="1"/>
          </p:nvPr>
        </p:nvSpPr>
        <p:spPr>
          <a:xfrm>
            <a:off x="457200" y="1052513"/>
            <a:ext cx="4038600" cy="5073650"/>
          </a:xfrm>
        </p:spPr>
        <p:txBody>
          <a:bodyPr/>
          <a:lstStyle/>
          <a:p>
            <a:pPr eaLnBrk="1" hangingPunct="1">
              <a:lnSpc>
                <a:spcPct val="90000"/>
              </a:lnSpc>
              <a:buFont typeface="Arial" charset="0"/>
              <a:buNone/>
            </a:pPr>
            <a:r>
              <a:rPr lang="nn-NO" sz="1200" smtClean="0">
                <a:latin typeface="Arial" charset="0"/>
              </a:rPr>
              <a:t>Ved å dokumentera barn sine arbeidsprosessar viser me</a:t>
            </a:r>
          </a:p>
          <a:p>
            <a:pPr eaLnBrk="1" hangingPunct="1">
              <a:lnSpc>
                <a:spcPct val="90000"/>
              </a:lnSpc>
              <a:buFont typeface="Arial" charset="0"/>
              <a:buNone/>
            </a:pPr>
            <a:r>
              <a:rPr lang="nn-NO" sz="1200" smtClean="0">
                <a:latin typeface="Arial" charset="0"/>
              </a:rPr>
              <a:t>at me verdset barna sitt ”språk”. Dokumentasjon er på</a:t>
            </a:r>
          </a:p>
          <a:p>
            <a:pPr eaLnBrk="1" hangingPunct="1">
              <a:lnSpc>
                <a:spcPct val="90000"/>
              </a:lnSpc>
              <a:buFont typeface="Arial" charset="0"/>
              <a:buNone/>
            </a:pPr>
            <a:r>
              <a:rPr lang="nn-NO" sz="1200" smtClean="0">
                <a:latin typeface="Arial" charset="0"/>
              </a:rPr>
              <a:t>ein måte barna sin hukommelse. Dokumentasjon skal</a:t>
            </a:r>
          </a:p>
          <a:p>
            <a:pPr eaLnBrk="1" hangingPunct="1">
              <a:lnSpc>
                <a:spcPct val="90000"/>
              </a:lnSpc>
              <a:buFont typeface="Arial" charset="0"/>
              <a:buNone/>
            </a:pPr>
            <a:r>
              <a:rPr lang="nn-NO" sz="1200" smtClean="0">
                <a:latin typeface="Arial" charset="0"/>
              </a:rPr>
              <a:t>synleggjera personalet sitt arbeid og barna si verksemd i</a:t>
            </a:r>
          </a:p>
          <a:p>
            <a:pPr eaLnBrk="1" hangingPunct="1">
              <a:lnSpc>
                <a:spcPct val="90000"/>
              </a:lnSpc>
              <a:buFont typeface="Arial" charset="0"/>
              <a:buNone/>
            </a:pPr>
            <a:r>
              <a:rPr lang="nn-NO" sz="1200" smtClean="0">
                <a:latin typeface="Arial" charset="0"/>
              </a:rPr>
              <a:t>barnehagen. </a:t>
            </a:r>
          </a:p>
          <a:p>
            <a:pPr eaLnBrk="1" hangingPunct="1">
              <a:lnSpc>
                <a:spcPct val="90000"/>
              </a:lnSpc>
              <a:buFont typeface="Arial" charset="0"/>
              <a:buNone/>
            </a:pPr>
            <a:r>
              <a:rPr lang="nn-NO" sz="1200" smtClean="0">
                <a:latin typeface="Arial" charset="0"/>
              </a:rPr>
              <a:t>Dette er noko me i Gaupne barnehage vil jobba med i</a:t>
            </a:r>
          </a:p>
          <a:p>
            <a:pPr eaLnBrk="1" hangingPunct="1">
              <a:lnSpc>
                <a:spcPct val="90000"/>
              </a:lnSpc>
              <a:buFont typeface="Arial" charset="0"/>
              <a:buNone/>
            </a:pPr>
            <a:r>
              <a:rPr lang="nn-NO" sz="1200" smtClean="0">
                <a:latin typeface="Arial" charset="0"/>
              </a:rPr>
              <a:t>tida framover. Betre arbeidsreiskap gjer denne</a:t>
            </a:r>
          </a:p>
          <a:p>
            <a:pPr eaLnBrk="1" hangingPunct="1">
              <a:lnSpc>
                <a:spcPct val="90000"/>
              </a:lnSpc>
              <a:buFont typeface="Arial" charset="0"/>
              <a:buNone/>
            </a:pPr>
            <a:r>
              <a:rPr lang="nn-NO" sz="1200" smtClean="0">
                <a:latin typeface="Arial" charset="0"/>
              </a:rPr>
              <a:t>jobben lettare for oss i ny barnehage. Det stilles ein del</a:t>
            </a:r>
          </a:p>
          <a:p>
            <a:pPr eaLnBrk="1" hangingPunct="1">
              <a:lnSpc>
                <a:spcPct val="90000"/>
              </a:lnSpc>
              <a:buFont typeface="Arial" charset="0"/>
              <a:buNone/>
            </a:pPr>
            <a:r>
              <a:rPr lang="nn-NO" sz="1200" smtClean="0">
                <a:latin typeface="Arial" charset="0"/>
              </a:rPr>
              <a:t>krav til dokumentasjon innan barnehage og me er i gang</a:t>
            </a:r>
          </a:p>
          <a:p>
            <a:pPr eaLnBrk="1" hangingPunct="1">
              <a:lnSpc>
                <a:spcPct val="90000"/>
              </a:lnSpc>
              <a:buFont typeface="Arial" charset="0"/>
              <a:buNone/>
            </a:pPr>
            <a:r>
              <a:rPr lang="nn-NO" sz="1200" smtClean="0">
                <a:latin typeface="Arial" charset="0"/>
              </a:rPr>
              <a:t>med å øve oss på dette. Dette barnehageåret vil me ha</a:t>
            </a:r>
          </a:p>
          <a:p>
            <a:pPr eaLnBrk="1" hangingPunct="1">
              <a:lnSpc>
                <a:spcPct val="90000"/>
              </a:lnSpc>
              <a:buFont typeface="Arial" charset="0"/>
              <a:buNone/>
            </a:pPr>
            <a:r>
              <a:rPr lang="nn-NO" sz="1200" smtClean="0">
                <a:latin typeface="Arial" charset="0"/>
              </a:rPr>
              <a:t>fokus på prosjekt og dokumentasjon så vil vegen bli til</a:t>
            </a:r>
          </a:p>
          <a:p>
            <a:pPr eaLnBrk="1" hangingPunct="1">
              <a:lnSpc>
                <a:spcPct val="90000"/>
              </a:lnSpc>
              <a:buFont typeface="Arial" charset="0"/>
              <a:buNone/>
            </a:pPr>
            <a:r>
              <a:rPr lang="nn-NO" sz="1200" smtClean="0">
                <a:latin typeface="Arial" charset="0"/>
              </a:rPr>
              <a:t>mens me går. </a:t>
            </a:r>
          </a:p>
          <a:p>
            <a:pPr eaLnBrk="1" hangingPunct="1">
              <a:lnSpc>
                <a:spcPct val="90000"/>
              </a:lnSpc>
              <a:buFont typeface="Arial" charset="0"/>
              <a:buNone/>
            </a:pPr>
            <a:endParaRPr lang="nn-NO" sz="1200" smtClean="0">
              <a:latin typeface="Arial" charset="0"/>
            </a:endParaRPr>
          </a:p>
          <a:p>
            <a:pPr eaLnBrk="1" hangingPunct="1">
              <a:lnSpc>
                <a:spcPct val="90000"/>
              </a:lnSpc>
              <a:buFont typeface="Arial" charset="0"/>
              <a:buNone/>
            </a:pPr>
            <a:r>
              <a:rPr lang="nn-NO" sz="1200" u="sng" smtClean="0">
                <a:latin typeface="Arial" charset="0"/>
              </a:rPr>
              <a:t>Ulike dømer på dokumentasjon kan vera.</a:t>
            </a:r>
          </a:p>
          <a:p>
            <a:pPr eaLnBrk="1" hangingPunct="1">
              <a:lnSpc>
                <a:spcPct val="90000"/>
              </a:lnSpc>
              <a:buFontTx/>
              <a:buChar char="-"/>
            </a:pPr>
            <a:r>
              <a:rPr lang="nn-NO" sz="1200" smtClean="0">
                <a:latin typeface="Arial" charset="0"/>
              </a:rPr>
              <a:t>Dagsrapport</a:t>
            </a:r>
          </a:p>
          <a:p>
            <a:pPr eaLnBrk="1" hangingPunct="1">
              <a:lnSpc>
                <a:spcPct val="90000"/>
              </a:lnSpc>
              <a:buFontTx/>
              <a:buChar char="-"/>
            </a:pPr>
            <a:r>
              <a:rPr lang="nn-NO" sz="1200" smtClean="0">
                <a:latin typeface="Arial" charset="0"/>
              </a:rPr>
              <a:t>Veke/Månadsbrev</a:t>
            </a:r>
          </a:p>
          <a:p>
            <a:pPr eaLnBrk="1" hangingPunct="1">
              <a:lnSpc>
                <a:spcPct val="90000"/>
              </a:lnSpc>
              <a:buFontTx/>
              <a:buChar char="-"/>
            </a:pPr>
            <a:r>
              <a:rPr lang="nn-NO" sz="1200" smtClean="0">
                <a:latin typeface="Arial" charset="0"/>
              </a:rPr>
              <a:t>Logg frå ulike aktivitetar</a:t>
            </a:r>
          </a:p>
          <a:p>
            <a:pPr eaLnBrk="1" hangingPunct="1">
              <a:lnSpc>
                <a:spcPct val="90000"/>
              </a:lnSpc>
              <a:buFontTx/>
              <a:buChar char="-"/>
            </a:pPr>
            <a:r>
              <a:rPr lang="nn-NO" sz="1200" smtClean="0">
                <a:latin typeface="Arial" charset="0"/>
              </a:rPr>
              <a:t>Utstillingar av barnas arbeid. </a:t>
            </a:r>
          </a:p>
          <a:p>
            <a:pPr eaLnBrk="1" hangingPunct="1">
              <a:lnSpc>
                <a:spcPct val="90000"/>
              </a:lnSpc>
              <a:buFontTx/>
              <a:buChar char="-"/>
            </a:pPr>
            <a:r>
              <a:rPr lang="nn-NO" sz="1200" smtClean="0">
                <a:latin typeface="Arial" charset="0"/>
              </a:rPr>
              <a:t>Foto</a:t>
            </a:r>
          </a:p>
          <a:p>
            <a:pPr eaLnBrk="1" hangingPunct="1">
              <a:lnSpc>
                <a:spcPct val="90000"/>
              </a:lnSpc>
              <a:buFontTx/>
              <a:buChar char="-"/>
            </a:pPr>
            <a:r>
              <a:rPr lang="nn-NO" sz="1200" smtClean="0">
                <a:latin typeface="Arial" charset="0"/>
              </a:rPr>
              <a:t>Tekstskaping</a:t>
            </a:r>
          </a:p>
          <a:p>
            <a:pPr eaLnBrk="1" hangingPunct="1">
              <a:lnSpc>
                <a:spcPct val="90000"/>
              </a:lnSpc>
              <a:buFontTx/>
              <a:buChar char="-"/>
            </a:pPr>
            <a:r>
              <a:rPr lang="nn-NO" sz="1200" smtClean="0">
                <a:latin typeface="Arial" charset="0"/>
              </a:rPr>
              <a:t>Observasjon og dokumentasjon til bruk i foreldresamtalar. </a:t>
            </a:r>
          </a:p>
          <a:p>
            <a:pPr eaLnBrk="1" hangingPunct="1">
              <a:lnSpc>
                <a:spcPct val="90000"/>
              </a:lnSpc>
              <a:buFontTx/>
              <a:buChar char="-"/>
            </a:pPr>
            <a:r>
              <a:rPr lang="nn-NO" sz="1200" smtClean="0">
                <a:latin typeface="Arial" charset="0"/>
              </a:rPr>
              <a:t>Uformelle samtalar i hente/bringe situasjon. </a:t>
            </a:r>
          </a:p>
          <a:p>
            <a:pPr eaLnBrk="1" hangingPunct="1">
              <a:lnSpc>
                <a:spcPct val="90000"/>
              </a:lnSpc>
              <a:buFontTx/>
              <a:buChar char="-"/>
            </a:pPr>
            <a:endParaRPr lang="nn-NO" sz="1200" smtClean="0">
              <a:latin typeface="Arial" charset="0"/>
            </a:endParaRPr>
          </a:p>
          <a:p>
            <a:pPr eaLnBrk="1" hangingPunct="1">
              <a:lnSpc>
                <a:spcPct val="90000"/>
              </a:lnSpc>
              <a:buFont typeface="Arial" charset="0"/>
              <a:buNone/>
            </a:pPr>
            <a:r>
              <a:rPr lang="nn-NO" sz="1200" smtClean="0">
                <a:latin typeface="Arial" charset="0"/>
              </a:rPr>
              <a:t>All denne dokumentasjonen gir grunnlaget for</a:t>
            </a:r>
          </a:p>
          <a:p>
            <a:pPr eaLnBrk="1" hangingPunct="1">
              <a:lnSpc>
                <a:spcPct val="90000"/>
              </a:lnSpc>
              <a:buFont typeface="Arial" charset="0"/>
              <a:buNone/>
            </a:pPr>
            <a:r>
              <a:rPr lang="nn-NO" sz="1200" smtClean="0">
                <a:latin typeface="Arial" charset="0"/>
              </a:rPr>
              <a:t>evaluering.</a:t>
            </a:r>
          </a:p>
          <a:p>
            <a:pPr eaLnBrk="1" hangingPunct="1">
              <a:lnSpc>
                <a:spcPct val="90000"/>
              </a:lnSpc>
              <a:buFontTx/>
              <a:buChar char="-"/>
            </a:pPr>
            <a:endParaRPr lang="nn-NO" sz="1200" smtClean="0">
              <a:latin typeface="Arial" charset="0"/>
            </a:endParaRPr>
          </a:p>
        </p:txBody>
      </p:sp>
      <p:pic>
        <p:nvPicPr>
          <p:cNvPr id="24579" name="Picture 5" descr="WP_000930"/>
          <p:cNvPicPr>
            <a:picLocks noChangeAspect="1" noChangeArrowheads="1"/>
          </p:cNvPicPr>
          <p:nvPr/>
        </p:nvPicPr>
        <p:blipFill>
          <a:blip r:embed="rId2"/>
          <a:srcRect/>
          <a:stretch>
            <a:fillRect/>
          </a:stretch>
        </p:blipFill>
        <p:spPr bwMode="auto">
          <a:xfrm>
            <a:off x="5076825" y="1557338"/>
            <a:ext cx="3403600" cy="4537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tel 1"/>
          <p:cNvSpPr>
            <a:spLocks noGrp="1"/>
          </p:cNvSpPr>
          <p:nvPr>
            <p:ph type="title" idx="4294967295"/>
          </p:nvPr>
        </p:nvSpPr>
        <p:spPr>
          <a:xfrm>
            <a:off x="457200" y="273050"/>
            <a:ext cx="3008313" cy="1162050"/>
          </a:xfrm>
        </p:spPr>
        <p:txBody>
          <a:bodyPr anchor="b"/>
          <a:lstStyle/>
          <a:p>
            <a:pPr algn="l" eaLnBrk="1" hangingPunct="1"/>
            <a:r>
              <a:rPr lang="nn-NO" sz="2000" b="1" smtClean="0"/>
              <a:t>k</a:t>
            </a:r>
          </a:p>
        </p:txBody>
      </p:sp>
      <p:sp>
        <p:nvSpPr>
          <p:cNvPr id="25602" name="Plassholder for innhold 2"/>
          <p:cNvSpPr>
            <a:spLocks noGrp="1"/>
          </p:cNvSpPr>
          <p:nvPr>
            <p:ph idx="4294967295"/>
          </p:nvPr>
        </p:nvSpPr>
        <p:spPr>
          <a:xfrm>
            <a:off x="3575050" y="1916113"/>
            <a:ext cx="5111750" cy="4210050"/>
          </a:xfrm>
        </p:spPr>
        <p:txBody>
          <a:bodyPr/>
          <a:lstStyle/>
          <a:p>
            <a:pPr eaLnBrk="1" hangingPunct="1">
              <a:buFont typeface="Arial" charset="0"/>
              <a:buNone/>
            </a:pPr>
            <a:r>
              <a:rPr lang="nn-NO" sz="1400" smtClean="0">
                <a:latin typeface="Arial" charset="0"/>
              </a:rPr>
              <a:t>Kort fortalt handlar Sosial kompetanse om: </a:t>
            </a:r>
          </a:p>
          <a:p>
            <a:pPr eaLnBrk="1" hangingPunct="1">
              <a:buFont typeface="Arial" charset="0"/>
              <a:buNone/>
            </a:pPr>
            <a:endParaRPr lang="nn-NO" sz="1400" smtClean="0">
              <a:latin typeface="Arial" charset="0"/>
            </a:endParaRPr>
          </a:p>
          <a:p>
            <a:pPr eaLnBrk="1" hangingPunct="1">
              <a:buFont typeface="Arial" charset="0"/>
              <a:buNone/>
            </a:pPr>
            <a:r>
              <a:rPr lang="nn-NO" sz="1400" u="sng" smtClean="0">
                <a:latin typeface="Arial" charset="0"/>
              </a:rPr>
              <a:t>Samarbeid: </a:t>
            </a:r>
            <a:r>
              <a:rPr lang="nn-NO" sz="1400" smtClean="0">
                <a:latin typeface="Arial" charset="0"/>
              </a:rPr>
              <a:t>kunne dela, hjelpa, følgja beskjedar og reglar. </a:t>
            </a:r>
          </a:p>
          <a:p>
            <a:pPr eaLnBrk="1" hangingPunct="1">
              <a:buFont typeface="Arial" charset="0"/>
              <a:buNone/>
            </a:pPr>
            <a:r>
              <a:rPr lang="nn-NO" sz="1400" u="sng" smtClean="0">
                <a:latin typeface="Arial" charset="0"/>
              </a:rPr>
              <a:t>Empati </a:t>
            </a:r>
            <a:r>
              <a:rPr lang="nn-NO" sz="1400" smtClean="0">
                <a:latin typeface="Arial" charset="0"/>
              </a:rPr>
              <a:t>: 	Sjå ein sak frå andre sitt perspektiv og forstå 	korleis den andre har det, visa omtanke og 	respekt for andre sine følelsar og synspunkt, 	innlevingar og medfølelse. </a:t>
            </a:r>
          </a:p>
          <a:p>
            <a:pPr eaLnBrk="1" hangingPunct="1">
              <a:buFont typeface="Arial" charset="0"/>
              <a:buNone/>
            </a:pPr>
            <a:r>
              <a:rPr lang="nn-NO" sz="1400" u="sng" smtClean="0">
                <a:latin typeface="Arial" charset="0"/>
              </a:rPr>
              <a:t>Positiv sjølvhevding</a:t>
            </a:r>
            <a:r>
              <a:rPr lang="nn-NO" sz="1400" smtClean="0">
                <a:latin typeface="Arial" charset="0"/>
              </a:rPr>
              <a:t>: Kunne hevda sine meiningar og 	rettigheitar på ein tydeleg og positiv måte. Ta 	initiativ, presentera seg og stå i mot 	gruppepress. </a:t>
            </a:r>
          </a:p>
          <a:p>
            <a:pPr eaLnBrk="1" hangingPunct="1">
              <a:buFont typeface="Arial" charset="0"/>
              <a:buNone/>
            </a:pPr>
            <a:r>
              <a:rPr lang="nn-NO" sz="1400" u="sng" smtClean="0">
                <a:latin typeface="Arial" charset="0"/>
              </a:rPr>
              <a:t>Sjølvkontroll: </a:t>
            </a:r>
            <a:r>
              <a:rPr lang="nn-NO" sz="1400" smtClean="0">
                <a:latin typeface="Arial" charset="0"/>
              </a:rPr>
              <a:t>Kunne ha kjensler under kontroll. ”Beherske 	seg” og handla positivt sjølvhevdande. </a:t>
            </a:r>
          </a:p>
          <a:p>
            <a:pPr eaLnBrk="1" hangingPunct="1">
              <a:buFont typeface="Arial" charset="0"/>
              <a:buNone/>
            </a:pPr>
            <a:r>
              <a:rPr lang="nn-NO" sz="1400" u="sng" smtClean="0">
                <a:latin typeface="Arial" charset="0"/>
              </a:rPr>
              <a:t>Ansvarligheit: </a:t>
            </a:r>
            <a:r>
              <a:rPr lang="nn-NO" sz="1400" smtClean="0">
                <a:latin typeface="Arial" charset="0"/>
              </a:rPr>
              <a:t>Halde avtalar, vise respekt for andre sin 	eigedom og arbeid</a:t>
            </a:r>
            <a:r>
              <a:rPr lang="nn-NO" sz="1400" smtClean="0"/>
              <a:t>.</a:t>
            </a:r>
            <a:r>
              <a:rPr lang="nn-NO" sz="1600" smtClean="0"/>
              <a:t> </a:t>
            </a:r>
          </a:p>
          <a:p>
            <a:pPr eaLnBrk="1" hangingPunct="1">
              <a:buFont typeface="Arial" charset="0"/>
              <a:buNone/>
            </a:pPr>
            <a:endParaRPr lang="nn-NO" sz="1600" smtClean="0"/>
          </a:p>
          <a:p>
            <a:pPr eaLnBrk="1" hangingPunct="1">
              <a:buFont typeface="Arial" charset="0"/>
              <a:buNone/>
            </a:pPr>
            <a:endParaRPr lang="nn-NO" sz="1600" smtClean="0"/>
          </a:p>
          <a:p>
            <a:pPr eaLnBrk="1" hangingPunct="1">
              <a:buFont typeface="Arial" charset="0"/>
              <a:buNone/>
            </a:pPr>
            <a:endParaRPr lang="nn-NO" sz="1600" smtClean="0"/>
          </a:p>
          <a:p>
            <a:pPr eaLnBrk="1" hangingPunct="1">
              <a:buFont typeface="Arial" charset="0"/>
              <a:buNone/>
            </a:pPr>
            <a:endParaRPr lang="nn-NO" smtClean="0"/>
          </a:p>
        </p:txBody>
      </p:sp>
      <p:sp>
        <p:nvSpPr>
          <p:cNvPr id="25603" name="Plassholder for tekst 3"/>
          <p:cNvSpPr>
            <a:spLocks noGrp="1"/>
          </p:cNvSpPr>
          <p:nvPr>
            <p:ph type="body" sz="half" idx="4294967295"/>
          </p:nvPr>
        </p:nvSpPr>
        <p:spPr>
          <a:xfrm>
            <a:off x="468313" y="2133600"/>
            <a:ext cx="3008312" cy="3992563"/>
          </a:xfrm>
        </p:spPr>
        <p:txBody>
          <a:bodyPr/>
          <a:lstStyle/>
          <a:p>
            <a:pPr marL="0" indent="0" eaLnBrk="1" hangingPunct="1">
              <a:lnSpc>
                <a:spcPct val="80000"/>
              </a:lnSpc>
              <a:buFont typeface="Arial" charset="0"/>
              <a:buNone/>
            </a:pPr>
            <a:endParaRPr lang="nn-NO" sz="1300" b="1" smtClean="0"/>
          </a:p>
          <a:p>
            <a:pPr marL="0" indent="0" eaLnBrk="1" hangingPunct="1">
              <a:lnSpc>
                <a:spcPct val="80000"/>
              </a:lnSpc>
              <a:buFont typeface="Arial" charset="0"/>
              <a:buNone/>
            </a:pPr>
            <a:r>
              <a:rPr lang="nn-NO" sz="1300" b="1" smtClean="0">
                <a:latin typeface="Arial" charset="0"/>
              </a:rPr>
              <a:t>Dette er eit 3 årig felles prosjekt for alle barnehagar i Luster kommune som starta opp i 2010. Hovudmålet med steg for steg er å fremme og utvikle barna sin sosiale kompetanse, førebygge aggressiv åtferd og motvirka vold. Sosial kompetanse er bygga opp av sosiale og emosjonelle ferdigheitar som kan trenast opp på same måte som andre ferdigheitar.   </a:t>
            </a:r>
          </a:p>
          <a:p>
            <a:pPr marL="0" indent="0" eaLnBrk="1" hangingPunct="1">
              <a:lnSpc>
                <a:spcPct val="80000"/>
              </a:lnSpc>
              <a:buFont typeface="Arial" charset="0"/>
              <a:buNone/>
            </a:pPr>
            <a:r>
              <a:rPr lang="nn-NO" sz="1300" b="1" smtClean="0">
                <a:latin typeface="Arial" charset="0"/>
              </a:rPr>
              <a:t>For at me skal kunne jobbe med barnas sosiale kompetanse må me og jobbe med dei vaksne. Vaksne må vera gode rollemodellar så me jobbar mykje med vaksne sine haldingar og holdningar.  Det viktigaste er å knytte steg for steg opp mot kvardagsaktivitetar</a:t>
            </a:r>
            <a:r>
              <a:rPr lang="nn-NO" sz="1300" b="1" smtClean="0"/>
              <a:t>. </a:t>
            </a:r>
          </a:p>
          <a:p>
            <a:pPr marL="0" indent="0" eaLnBrk="1" hangingPunct="1">
              <a:lnSpc>
                <a:spcPct val="80000"/>
              </a:lnSpc>
              <a:buFont typeface="Arial" charset="0"/>
              <a:buNone/>
            </a:pPr>
            <a:endParaRPr lang="nn-NO" sz="1300" b="1" smtClean="0"/>
          </a:p>
        </p:txBody>
      </p:sp>
      <p:pic>
        <p:nvPicPr>
          <p:cNvPr id="25604" name="Bilde 4" descr="steg for steg.jpg"/>
          <p:cNvPicPr>
            <a:picLocks noChangeAspect="1"/>
          </p:cNvPicPr>
          <p:nvPr/>
        </p:nvPicPr>
        <p:blipFill>
          <a:blip r:embed="rId2"/>
          <a:srcRect/>
          <a:stretch>
            <a:fillRect/>
          </a:stretch>
        </p:blipFill>
        <p:spPr bwMode="auto">
          <a:xfrm>
            <a:off x="468313" y="260350"/>
            <a:ext cx="3810000" cy="1628775"/>
          </a:xfrm>
          <a:prstGeom prst="rect">
            <a:avLst/>
          </a:prstGeom>
          <a:noFill/>
          <a:ln w="9525">
            <a:noFill/>
            <a:miter lim="800000"/>
            <a:headEnd/>
            <a:tailEnd/>
          </a:ln>
        </p:spPr>
      </p:pic>
      <p:sp>
        <p:nvSpPr>
          <p:cNvPr id="6" name="Rektangel 5"/>
          <p:cNvSpPr/>
          <p:nvPr/>
        </p:nvSpPr>
        <p:spPr>
          <a:xfrm>
            <a:off x="4859338" y="549275"/>
            <a:ext cx="3384550" cy="79216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n-NO" sz="2000">
                <a:solidFill>
                  <a:schemeClr val="tx1"/>
                </a:solidFill>
                <a:latin typeface="Arial" charset="0"/>
                <a:cs typeface="Arial" charset="0"/>
              </a:rPr>
              <a:t>Steg for steg</a:t>
            </a:r>
            <a:r>
              <a:rPr lang="nn-NO" sz="2000">
                <a:solidFill>
                  <a:schemeClr val="tx1"/>
                </a:solidFill>
                <a:cs typeface="Arial" charset="0"/>
              </a:rPr>
              <a: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4"/>
          <p:cNvSpPr>
            <a:spLocks noGrp="1"/>
          </p:cNvSpPr>
          <p:nvPr>
            <p:ph type="title"/>
          </p:nvPr>
        </p:nvSpPr>
        <p:spPr>
          <a:xfrm>
            <a:off x="611188" y="115888"/>
            <a:ext cx="73025" cy="73025"/>
          </a:xfrm>
        </p:spPr>
        <p:txBody>
          <a:bodyPr/>
          <a:lstStyle/>
          <a:p>
            <a:endParaRPr lang="nn-NO" sz="800" smtClean="0"/>
          </a:p>
        </p:txBody>
      </p:sp>
      <p:sp>
        <p:nvSpPr>
          <p:cNvPr id="26626" name="Rectangle 5"/>
          <p:cNvSpPr>
            <a:spLocks noGrp="1"/>
          </p:cNvSpPr>
          <p:nvPr>
            <p:ph type="body" sz="half" idx="1"/>
          </p:nvPr>
        </p:nvSpPr>
        <p:spPr>
          <a:xfrm>
            <a:off x="468313" y="188913"/>
            <a:ext cx="4038600" cy="5937250"/>
          </a:xfrm>
        </p:spPr>
        <p:txBody>
          <a:bodyPr/>
          <a:lstStyle/>
          <a:p>
            <a:pPr>
              <a:lnSpc>
                <a:spcPct val="80000"/>
              </a:lnSpc>
              <a:buFont typeface="Arial" charset="0"/>
              <a:buNone/>
            </a:pPr>
            <a:r>
              <a:rPr lang="nn-NO" sz="2400" u="sng" smtClean="0">
                <a:latin typeface="Arial" charset="0"/>
              </a:rPr>
              <a:t>Skuleforbredande aktivitetar</a:t>
            </a:r>
          </a:p>
          <a:p>
            <a:pPr>
              <a:lnSpc>
                <a:spcPct val="80000"/>
              </a:lnSpc>
              <a:buFont typeface="Arial" charset="0"/>
              <a:buNone/>
            </a:pPr>
            <a:r>
              <a:rPr lang="nn-NO" sz="1200" smtClean="0">
                <a:latin typeface="Arial" charset="0"/>
              </a:rPr>
              <a:t>I barnehagen vil barna få kjennskap til blant anna tal,</a:t>
            </a:r>
          </a:p>
          <a:p>
            <a:pPr>
              <a:lnSpc>
                <a:spcPct val="80000"/>
              </a:lnSpc>
              <a:buFont typeface="Arial" charset="0"/>
              <a:buNone/>
            </a:pPr>
            <a:r>
              <a:rPr lang="nn-NO" sz="1200" smtClean="0">
                <a:latin typeface="Arial" charset="0"/>
              </a:rPr>
              <a:t>bokstavar, rim og regler i form av språkstimulering. I</a:t>
            </a:r>
          </a:p>
          <a:p>
            <a:pPr>
              <a:lnSpc>
                <a:spcPct val="80000"/>
              </a:lnSpc>
              <a:buFont typeface="Arial" charset="0"/>
              <a:buNone/>
            </a:pPr>
            <a:r>
              <a:rPr lang="nn-NO" sz="1200" smtClean="0">
                <a:latin typeface="Arial" charset="0"/>
              </a:rPr>
              <a:t>løpet av ein dag er me innom fleire fagområde. Det er</a:t>
            </a:r>
          </a:p>
          <a:p>
            <a:pPr>
              <a:lnSpc>
                <a:spcPct val="80000"/>
              </a:lnSpc>
              <a:buFont typeface="Arial" charset="0"/>
              <a:buNone/>
            </a:pPr>
            <a:r>
              <a:rPr lang="nn-NO" sz="1200" smtClean="0">
                <a:latin typeface="Arial" charset="0"/>
              </a:rPr>
              <a:t>også mykje matematikk i kvardagssituasjonar som f eks</a:t>
            </a:r>
          </a:p>
          <a:p>
            <a:pPr>
              <a:lnSpc>
                <a:spcPct val="80000"/>
              </a:lnSpc>
              <a:buFont typeface="Arial" charset="0"/>
              <a:buNone/>
            </a:pPr>
            <a:r>
              <a:rPr lang="nn-NO" sz="1200" smtClean="0">
                <a:latin typeface="Arial" charset="0"/>
              </a:rPr>
              <a:t>borddekking. Her tel ein barn som skal eta, tal på koppar</a:t>
            </a:r>
          </a:p>
          <a:p>
            <a:pPr>
              <a:lnSpc>
                <a:spcPct val="80000"/>
              </a:lnSpc>
              <a:buFont typeface="Arial" charset="0"/>
              <a:buNone/>
            </a:pPr>
            <a:r>
              <a:rPr lang="nn-NO" sz="1200" smtClean="0">
                <a:latin typeface="Arial" charset="0"/>
              </a:rPr>
              <a:t>Og fat. Barna er med å lagar mat og får erfaring med</a:t>
            </a:r>
          </a:p>
          <a:p>
            <a:pPr>
              <a:lnSpc>
                <a:spcPct val="80000"/>
              </a:lnSpc>
              <a:buFont typeface="Arial" charset="0"/>
              <a:buNone/>
            </a:pPr>
            <a:r>
              <a:rPr lang="nn-NO" sz="1200" smtClean="0">
                <a:latin typeface="Arial" charset="0"/>
              </a:rPr>
              <a:t>måleiningar og målereiskapar. Ein stimulerar og til å</a:t>
            </a:r>
          </a:p>
          <a:p>
            <a:pPr>
              <a:lnSpc>
                <a:spcPct val="80000"/>
              </a:lnSpc>
              <a:buFont typeface="Arial" charset="0"/>
              <a:buNone/>
            </a:pPr>
            <a:r>
              <a:rPr lang="nn-NO" sz="1200" smtClean="0">
                <a:latin typeface="Arial" charset="0"/>
              </a:rPr>
              <a:t>fundere over avstand, vekt, volum og tid. </a:t>
            </a:r>
          </a:p>
          <a:p>
            <a:pPr>
              <a:lnSpc>
                <a:spcPct val="80000"/>
              </a:lnSpc>
              <a:buFont typeface="Arial" charset="0"/>
              <a:buNone/>
            </a:pPr>
            <a:r>
              <a:rPr lang="nn-NO" sz="1200" smtClean="0">
                <a:latin typeface="Arial" charset="0"/>
              </a:rPr>
              <a:t>Skulen er oppteken av at barn skal vera sjølvstendige</a:t>
            </a:r>
          </a:p>
          <a:p>
            <a:pPr>
              <a:lnSpc>
                <a:spcPct val="80000"/>
              </a:lnSpc>
              <a:buFont typeface="Arial" charset="0"/>
              <a:buNone/>
            </a:pPr>
            <a:r>
              <a:rPr lang="nn-NO" sz="1200" smtClean="0">
                <a:latin typeface="Arial" charset="0"/>
              </a:rPr>
              <a:t>som f. eks det å kunne kle på seg sjølv. Dette er noko</a:t>
            </a:r>
          </a:p>
          <a:p>
            <a:pPr>
              <a:lnSpc>
                <a:spcPct val="80000"/>
              </a:lnSpc>
              <a:buFont typeface="Arial" charset="0"/>
              <a:buNone/>
            </a:pPr>
            <a:r>
              <a:rPr lang="nn-NO" sz="1200" smtClean="0">
                <a:latin typeface="Arial" charset="0"/>
              </a:rPr>
              <a:t>Me starta øve på allereie med dei minste.</a:t>
            </a:r>
          </a:p>
          <a:p>
            <a:pPr>
              <a:lnSpc>
                <a:spcPct val="80000"/>
              </a:lnSpc>
              <a:buFont typeface="Arial" charset="0"/>
              <a:buNone/>
            </a:pPr>
            <a:r>
              <a:rPr lang="nn-NO" sz="1200" smtClean="0">
                <a:latin typeface="Arial" charset="0"/>
              </a:rPr>
              <a:t>For dei eldste barna vil me på våren i samarbeid med</a:t>
            </a:r>
          </a:p>
          <a:p>
            <a:pPr>
              <a:lnSpc>
                <a:spcPct val="80000"/>
              </a:lnSpc>
              <a:buFont typeface="Arial" charset="0"/>
              <a:buNone/>
            </a:pPr>
            <a:r>
              <a:rPr lang="nn-NO" sz="1200" smtClean="0">
                <a:latin typeface="Arial" charset="0"/>
              </a:rPr>
              <a:t>skulen legge meir til rette for at dei skal få kjennskap til</a:t>
            </a:r>
          </a:p>
          <a:p>
            <a:pPr>
              <a:lnSpc>
                <a:spcPct val="80000"/>
              </a:lnSpc>
              <a:buFont typeface="Arial" charset="0"/>
              <a:buNone/>
            </a:pPr>
            <a:r>
              <a:rPr lang="nn-NO" sz="1200" smtClean="0">
                <a:latin typeface="Arial" charset="0"/>
              </a:rPr>
              <a:t>og erfaring med korleis ein typisk skuledag er. Skulen</a:t>
            </a:r>
          </a:p>
          <a:p>
            <a:pPr>
              <a:lnSpc>
                <a:spcPct val="80000"/>
              </a:lnSpc>
              <a:buFont typeface="Arial" charset="0"/>
              <a:buNone/>
            </a:pPr>
            <a:r>
              <a:rPr lang="nn-NO" sz="1200" smtClean="0">
                <a:latin typeface="Arial" charset="0"/>
              </a:rPr>
              <a:t>har fadderordningar slik at alle som skal start i skulen vil</a:t>
            </a:r>
          </a:p>
          <a:p>
            <a:pPr>
              <a:lnSpc>
                <a:spcPct val="80000"/>
              </a:lnSpc>
              <a:buFont typeface="Arial" charset="0"/>
              <a:buNone/>
            </a:pPr>
            <a:r>
              <a:rPr lang="nn-NO" sz="1200" smtClean="0">
                <a:latin typeface="Arial" charset="0"/>
              </a:rPr>
              <a:t>tidleg få kvar sin fadder. Me har tett samarbeid med</a:t>
            </a:r>
          </a:p>
          <a:p>
            <a:pPr>
              <a:lnSpc>
                <a:spcPct val="80000"/>
              </a:lnSpc>
              <a:buFont typeface="Arial" charset="0"/>
              <a:buNone/>
            </a:pPr>
            <a:r>
              <a:rPr lang="nn-NO" sz="1200" smtClean="0">
                <a:latin typeface="Arial" charset="0"/>
              </a:rPr>
              <a:t>skulen i forhold til overgang barnehage- skule.</a:t>
            </a:r>
          </a:p>
          <a:p>
            <a:pPr>
              <a:lnSpc>
                <a:spcPct val="80000"/>
              </a:lnSpc>
              <a:buFont typeface="Arial" charset="0"/>
              <a:buNone/>
            </a:pPr>
            <a:r>
              <a:rPr lang="nn-NO" sz="1200" smtClean="0">
                <a:latin typeface="Arial" charset="0"/>
              </a:rPr>
              <a:t>Førskulegruppa vil og ha felles turar, grupper med ulik</a:t>
            </a:r>
          </a:p>
          <a:p>
            <a:pPr>
              <a:lnSpc>
                <a:spcPct val="80000"/>
              </a:lnSpc>
              <a:buFont typeface="Arial" charset="0"/>
              <a:buNone/>
            </a:pPr>
            <a:r>
              <a:rPr lang="nn-NO" sz="1200" smtClean="0">
                <a:latin typeface="Arial" charset="0"/>
              </a:rPr>
              <a:t>aktivitet  og overnatting i barnehagen i løpet av</a:t>
            </a:r>
          </a:p>
          <a:p>
            <a:pPr>
              <a:lnSpc>
                <a:spcPct val="80000"/>
              </a:lnSpc>
              <a:buFont typeface="Arial" charset="0"/>
              <a:buNone/>
            </a:pPr>
            <a:r>
              <a:rPr lang="nn-NO" sz="1200" smtClean="0">
                <a:latin typeface="Arial" charset="0"/>
              </a:rPr>
              <a:t>året.</a:t>
            </a:r>
            <a:r>
              <a:rPr lang="nn-NO" sz="1000" smtClean="0"/>
              <a:t>   </a:t>
            </a:r>
          </a:p>
          <a:p>
            <a:pPr>
              <a:lnSpc>
                <a:spcPct val="80000"/>
              </a:lnSpc>
              <a:buFont typeface="Arial" charset="0"/>
              <a:buNone/>
            </a:pPr>
            <a:endParaRPr lang="nn-NO" sz="1000" smtClean="0"/>
          </a:p>
          <a:p>
            <a:pPr>
              <a:lnSpc>
                <a:spcPct val="80000"/>
              </a:lnSpc>
              <a:buFont typeface="Arial" charset="0"/>
              <a:buNone/>
            </a:pPr>
            <a:endParaRPr lang="nn-NO" sz="800" smtClean="0"/>
          </a:p>
        </p:txBody>
      </p:sp>
      <p:sp>
        <p:nvSpPr>
          <p:cNvPr id="26627" name="Rectangle 6"/>
          <p:cNvSpPr>
            <a:spLocks noGrp="1"/>
          </p:cNvSpPr>
          <p:nvPr>
            <p:ph type="body" sz="half" idx="2"/>
          </p:nvPr>
        </p:nvSpPr>
        <p:spPr>
          <a:xfrm>
            <a:off x="4572000" y="115888"/>
            <a:ext cx="4038600" cy="5976937"/>
          </a:xfrm>
        </p:spPr>
        <p:txBody>
          <a:bodyPr/>
          <a:lstStyle/>
          <a:p>
            <a:pPr algn="ctr">
              <a:buFont typeface="Arial" charset="0"/>
              <a:buNone/>
            </a:pPr>
            <a:r>
              <a:rPr lang="nn-NO" sz="2400" u="sng" smtClean="0">
                <a:latin typeface="Arial" charset="0"/>
              </a:rPr>
              <a:t>Kulturformidling </a:t>
            </a:r>
          </a:p>
          <a:p>
            <a:pPr>
              <a:buFont typeface="Arial" charset="0"/>
              <a:buNone/>
            </a:pPr>
            <a:r>
              <a:rPr lang="nn-NO" sz="1200" smtClean="0">
                <a:latin typeface="Arial" charset="0"/>
              </a:rPr>
              <a:t>Barnehagen bygge sin pedagogiske verksemd på norsk</a:t>
            </a:r>
          </a:p>
          <a:p>
            <a:pPr>
              <a:buFont typeface="Arial" charset="0"/>
              <a:buNone/>
            </a:pPr>
            <a:r>
              <a:rPr lang="nn-NO" sz="1200" smtClean="0">
                <a:latin typeface="Arial" charset="0"/>
              </a:rPr>
              <a:t>kultur og språk. Kultur blir her forstått som kunst,</a:t>
            </a:r>
          </a:p>
          <a:p>
            <a:pPr>
              <a:buFont typeface="Arial" charset="0"/>
              <a:buNone/>
            </a:pPr>
            <a:r>
              <a:rPr lang="nn-NO" sz="1200" smtClean="0">
                <a:latin typeface="Arial" charset="0"/>
              </a:rPr>
              <a:t>estetikk, haldningar, erfaringar og uttrykksmåtar. Kultur</a:t>
            </a:r>
          </a:p>
          <a:p>
            <a:pPr>
              <a:buFont typeface="Arial" charset="0"/>
              <a:buNone/>
            </a:pPr>
            <a:r>
              <a:rPr lang="nn-NO" sz="1200" smtClean="0">
                <a:latin typeface="Arial" charset="0"/>
              </a:rPr>
              <a:t>handlar om arv og tradisjonar og utvikla seg i spenning</a:t>
            </a:r>
          </a:p>
          <a:p>
            <a:pPr>
              <a:buFont typeface="Arial" charset="0"/>
              <a:buNone/>
            </a:pPr>
            <a:r>
              <a:rPr lang="nn-NO" sz="1200" smtClean="0">
                <a:latin typeface="Arial" charset="0"/>
              </a:rPr>
              <a:t>mellom tradisjon og fornying. Gjennom konkrete</a:t>
            </a:r>
          </a:p>
          <a:p>
            <a:pPr>
              <a:buFont typeface="Arial" charset="0"/>
              <a:buNone/>
            </a:pPr>
            <a:r>
              <a:rPr lang="nn-NO" sz="1200" smtClean="0">
                <a:latin typeface="Arial" charset="0"/>
              </a:rPr>
              <a:t>opplevingar og erfaringar får barn møte dei ulike norske</a:t>
            </a:r>
          </a:p>
          <a:p>
            <a:pPr>
              <a:buFont typeface="Arial" charset="0"/>
              <a:buNone/>
            </a:pPr>
            <a:r>
              <a:rPr lang="nn-NO" sz="1200" smtClean="0">
                <a:latin typeface="Arial" charset="0"/>
              </a:rPr>
              <a:t>Tradisjonane utifrå årstidskalendaren, som t.d. jul og</a:t>
            </a:r>
          </a:p>
          <a:p>
            <a:pPr>
              <a:buFont typeface="Arial" charset="0"/>
              <a:buNone/>
            </a:pPr>
            <a:r>
              <a:rPr lang="nn-NO" sz="1200" smtClean="0">
                <a:latin typeface="Arial" charset="0"/>
              </a:rPr>
              <a:t>påske. Barnehagen er oppteken av å utvikle eit rikt</a:t>
            </a:r>
          </a:p>
          <a:p>
            <a:pPr>
              <a:buFont typeface="Arial" charset="0"/>
              <a:buNone/>
            </a:pPr>
            <a:r>
              <a:rPr lang="nn-NO" sz="1200" smtClean="0">
                <a:latin typeface="Arial" charset="0"/>
              </a:rPr>
              <a:t>språk. Tekst omfatta skriftlege og munnlege forteljingar,</a:t>
            </a:r>
          </a:p>
          <a:p>
            <a:pPr>
              <a:buFont typeface="Arial" charset="0"/>
              <a:buNone/>
            </a:pPr>
            <a:r>
              <a:rPr lang="nn-NO" sz="1200" smtClean="0">
                <a:latin typeface="Arial" charset="0"/>
              </a:rPr>
              <a:t>poesi, dikt,rim, regler, songar og eventyr.</a:t>
            </a:r>
          </a:p>
          <a:p>
            <a:pPr>
              <a:buFont typeface="Arial" charset="0"/>
              <a:buNone/>
            </a:pPr>
            <a:r>
              <a:rPr lang="nn-NO" sz="1200" smtClean="0">
                <a:latin typeface="Arial" charset="0"/>
              </a:rPr>
              <a:t>Kulturformidling er ofte knytte til kommunikasjon, språk</a:t>
            </a:r>
          </a:p>
          <a:p>
            <a:pPr>
              <a:buFont typeface="Arial" charset="0"/>
              <a:buNone/>
            </a:pPr>
            <a:r>
              <a:rPr lang="nn-NO" sz="1200" smtClean="0">
                <a:latin typeface="Arial" charset="0"/>
              </a:rPr>
              <a:t>og tekst. Barn med anna kulturbakgrunn må og få innsikt</a:t>
            </a:r>
          </a:p>
          <a:p>
            <a:pPr>
              <a:buFont typeface="Arial" charset="0"/>
              <a:buNone/>
            </a:pPr>
            <a:r>
              <a:rPr lang="nn-NO" sz="1200" smtClean="0">
                <a:latin typeface="Arial" charset="0"/>
              </a:rPr>
              <a:t>i sin kulturidentitet, dette i samråd med foreldre. Dette</a:t>
            </a:r>
          </a:p>
          <a:p>
            <a:pPr>
              <a:buFont typeface="Arial" charset="0"/>
              <a:buNone/>
            </a:pPr>
            <a:r>
              <a:rPr lang="nn-NO" sz="1200" smtClean="0">
                <a:latin typeface="Arial" charset="0"/>
              </a:rPr>
              <a:t>kan dreia seg om religiøse høgtider, tradisjonar og andre</a:t>
            </a:r>
          </a:p>
          <a:p>
            <a:pPr algn="r">
              <a:buFont typeface="Arial" charset="0"/>
              <a:buNone/>
            </a:pPr>
            <a:r>
              <a:rPr lang="nn-NO" sz="1200" smtClean="0">
                <a:latin typeface="Arial" charset="0"/>
              </a:rPr>
              <a:t>viktige merkedagar. Ved å bli bevisste på andres kulturar</a:t>
            </a:r>
          </a:p>
          <a:p>
            <a:pPr>
              <a:buFont typeface="Arial" charset="0"/>
              <a:buNone/>
            </a:pPr>
            <a:r>
              <a:rPr lang="nn-NO" sz="1200" smtClean="0">
                <a:latin typeface="Arial" charset="0"/>
              </a:rPr>
              <a:t>bidreg me til at barn kan sette seg inn i andres ståstad</a:t>
            </a:r>
          </a:p>
          <a:p>
            <a:pPr>
              <a:buFont typeface="Arial" charset="0"/>
              <a:buNone/>
            </a:pPr>
            <a:r>
              <a:rPr lang="nn-NO" sz="1200" smtClean="0">
                <a:latin typeface="Arial" charset="0"/>
              </a:rPr>
              <a:t>og seinare vil vise respekt for andres kulturelle verdiar og</a:t>
            </a:r>
          </a:p>
          <a:p>
            <a:pPr>
              <a:buFont typeface="Arial" charset="0"/>
              <a:buNone/>
            </a:pPr>
            <a:r>
              <a:rPr lang="nn-NO" sz="1200" smtClean="0">
                <a:latin typeface="Arial" charset="0"/>
              </a:rPr>
              <a:t>ytringar. Vaksne må vera tydlege modellar og vera opne</a:t>
            </a:r>
          </a:p>
          <a:p>
            <a:pPr>
              <a:buFont typeface="Arial" charset="0"/>
              <a:buNone/>
            </a:pPr>
            <a:r>
              <a:rPr lang="nn-NO" sz="1200" smtClean="0">
                <a:latin typeface="Arial" charset="0"/>
              </a:rPr>
              <a:t>for å reflektera over eigne haldningar og handlingar</a:t>
            </a:r>
            <a:r>
              <a:rPr lang="nn-NO" sz="1200" smtClean="0"/>
              <a:t>. </a:t>
            </a:r>
            <a:endParaRPr lang="nn-NO" smtClean="0"/>
          </a:p>
          <a:p>
            <a:pPr>
              <a:buFont typeface="Arial" charset="0"/>
              <a:buNone/>
            </a:pPr>
            <a:endParaRPr lang="nn-NO" u="sng" smtClean="0"/>
          </a:p>
          <a:p>
            <a:pPr>
              <a:buFont typeface="Arial" charset="0"/>
              <a:buNone/>
            </a:pPr>
            <a:endParaRPr lang="nn-NO" sz="3600" u="sng" smtClean="0"/>
          </a:p>
          <a:p>
            <a:pPr>
              <a:buFont typeface="Arial" charset="0"/>
              <a:buNone/>
            </a:pPr>
            <a:endParaRPr lang="nn-NO" sz="3600" u="sng" smtClean="0"/>
          </a:p>
          <a:p>
            <a:pPr>
              <a:buFont typeface="Arial" charset="0"/>
              <a:buNone/>
            </a:pPr>
            <a:endParaRPr lang="nn-NO" sz="3600" u="sng" smtClean="0"/>
          </a:p>
          <a:p>
            <a:pPr>
              <a:buFont typeface="Arial" charset="0"/>
              <a:buNone/>
            </a:pPr>
            <a:endParaRPr lang="nn-NO" sz="3600" u="sng" smtClean="0"/>
          </a:p>
          <a:p>
            <a:pPr>
              <a:buFont typeface="Arial" charset="0"/>
              <a:buNone/>
            </a:pPr>
            <a:endParaRPr lang="nn-NO" sz="3600" u="sng" smtClean="0"/>
          </a:p>
          <a:p>
            <a:pPr>
              <a:buFont typeface="Arial" charset="0"/>
              <a:buNone/>
            </a:pPr>
            <a:endParaRPr lang="nn-NO" sz="3600" u="sng" smtClean="0"/>
          </a:p>
          <a:p>
            <a:pPr>
              <a:buFont typeface="Arial" charset="0"/>
              <a:buNone/>
            </a:pPr>
            <a:endParaRPr lang="nn-NO" sz="3600" u="sng" smtClean="0"/>
          </a:p>
        </p:txBody>
      </p:sp>
      <p:pic>
        <p:nvPicPr>
          <p:cNvPr id="26628" name="Picture 7" descr="WP_000928"/>
          <p:cNvPicPr>
            <a:picLocks noChangeAspect="1" noChangeArrowheads="1"/>
          </p:cNvPicPr>
          <p:nvPr/>
        </p:nvPicPr>
        <p:blipFill>
          <a:blip r:embed="rId2"/>
          <a:srcRect/>
          <a:stretch>
            <a:fillRect/>
          </a:stretch>
        </p:blipFill>
        <p:spPr bwMode="auto">
          <a:xfrm>
            <a:off x="6948488" y="4852988"/>
            <a:ext cx="1871662" cy="1404937"/>
          </a:xfrm>
          <a:prstGeom prst="rect">
            <a:avLst/>
          </a:prstGeom>
          <a:noFill/>
          <a:ln w="9525">
            <a:noFill/>
            <a:miter lim="800000"/>
            <a:headEnd/>
            <a:tailEnd/>
          </a:ln>
        </p:spPr>
      </p:pic>
      <p:pic>
        <p:nvPicPr>
          <p:cNvPr id="26629" name="Picture 10" descr="WP_000937"/>
          <p:cNvPicPr>
            <a:picLocks noChangeAspect="1" noChangeArrowheads="1"/>
          </p:cNvPicPr>
          <p:nvPr/>
        </p:nvPicPr>
        <p:blipFill>
          <a:blip r:embed="rId3"/>
          <a:srcRect/>
          <a:stretch>
            <a:fillRect/>
          </a:stretch>
        </p:blipFill>
        <p:spPr bwMode="auto">
          <a:xfrm>
            <a:off x="2843213" y="4886325"/>
            <a:ext cx="1657350" cy="1244600"/>
          </a:xfrm>
          <a:prstGeom prst="rect">
            <a:avLst/>
          </a:prstGeom>
          <a:noFill/>
          <a:ln w="12700">
            <a:solidFill>
              <a:srgbClr val="000000"/>
            </a:solid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tel 1"/>
          <p:cNvSpPr>
            <a:spLocks noGrp="1"/>
          </p:cNvSpPr>
          <p:nvPr>
            <p:ph type="title"/>
          </p:nvPr>
        </p:nvSpPr>
        <p:spPr>
          <a:xfrm>
            <a:off x="250825" y="260350"/>
            <a:ext cx="7500938" cy="273050"/>
          </a:xfrm>
        </p:spPr>
        <p:txBody>
          <a:bodyPr/>
          <a:lstStyle/>
          <a:p>
            <a:pPr eaLnBrk="1" hangingPunct="1"/>
            <a:r>
              <a:rPr lang="nn-NO" sz="2400" u="sng" smtClean="0">
                <a:latin typeface="Arial" charset="0"/>
              </a:rPr>
              <a:t>Våre samarbeidspartnarar</a:t>
            </a:r>
            <a:r>
              <a:rPr lang="nn-NO" sz="2400" smtClean="0">
                <a:latin typeface="Arial" charset="0"/>
              </a:rPr>
              <a:t> </a:t>
            </a:r>
            <a:br>
              <a:rPr lang="nn-NO" sz="2400" smtClean="0">
                <a:latin typeface="Arial" charset="0"/>
              </a:rPr>
            </a:br>
            <a:endParaRPr lang="nn-NO" sz="2400" smtClean="0">
              <a:latin typeface="Arial" charset="0"/>
            </a:endParaRPr>
          </a:p>
        </p:txBody>
      </p:sp>
      <p:sp>
        <p:nvSpPr>
          <p:cNvPr id="27650" name="Plassholder for innhold 2"/>
          <p:cNvSpPr>
            <a:spLocks noGrp="1"/>
          </p:cNvSpPr>
          <p:nvPr>
            <p:ph sz="half" idx="1"/>
          </p:nvPr>
        </p:nvSpPr>
        <p:spPr>
          <a:xfrm>
            <a:off x="468313" y="765175"/>
            <a:ext cx="4038600" cy="5832475"/>
          </a:xfrm>
        </p:spPr>
        <p:txBody>
          <a:bodyPr/>
          <a:lstStyle/>
          <a:p>
            <a:pPr eaLnBrk="1" hangingPunct="1">
              <a:lnSpc>
                <a:spcPct val="80000"/>
              </a:lnSpc>
              <a:buFont typeface="Arial" charset="0"/>
              <a:buNone/>
            </a:pPr>
            <a:r>
              <a:rPr lang="nn-NO" sz="1200" u="sng" smtClean="0">
                <a:latin typeface="Arial" charset="0"/>
              </a:rPr>
              <a:t>Barneskulen. </a:t>
            </a:r>
          </a:p>
          <a:p>
            <a:pPr eaLnBrk="1" hangingPunct="1">
              <a:lnSpc>
                <a:spcPct val="80000"/>
              </a:lnSpc>
              <a:buFont typeface="Arial" charset="0"/>
              <a:buNone/>
            </a:pPr>
            <a:r>
              <a:rPr lang="nn-NO" sz="1200" smtClean="0">
                <a:latin typeface="Arial" charset="0"/>
              </a:rPr>
              <a:t>I forhold til rammeplanen så skal barnehagen saman </a:t>
            </a:r>
          </a:p>
          <a:p>
            <a:pPr eaLnBrk="1" hangingPunct="1">
              <a:lnSpc>
                <a:spcPct val="80000"/>
              </a:lnSpc>
              <a:buFont typeface="Arial" charset="0"/>
              <a:buNone/>
            </a:pPr>
            <a:r>
              <a:rPr lang="nn-NO" sz="1200" smtClean="0">
                <a:latin typeface="Arial" charset="0"/>
              </a:rPr>
              <a:t>med skulen legge til rette for barna sin overgang </a:t>
            </a:r>
          </a:p>
          <a:p>
            <a:pPr eaLnBrk="1" hangingPunct="1">
              <a:lnSpc>
                <a:spcPct val="80000"/>
              </a:lnSpc>
              <a:buFont typeface="Arial" charset="0"/>
              <a:buNone/>
            </a:pPr>
            <a:r>
              <a:rPr lang="nn-NO" sz="1200" smtClean="0">
                <a:latin typeface="Arial" charset="0"/>
              </a:rPr>
              <a:t>mellom barnehage og skule. Barnehagen er blitt ein </a:t>
            </a:r>
          </a:p>
          <a:p>
            <a:pPr eaLnBrk="1" hangingPunct="1">
              <a:lnSpc>
                <a:spcPct val="80000"/>
              </a:lnSpc>
              <a:buFont typeface="Arial" charset="0"/>
              <a:buNone/>
            </a:pPr>
            <a:r>
              <a:rPr lang="nn-NO" sz="1200" smtClean="0">
                <a:latin typeface="Arial" charset="0"/>
              </a:rPr>
              <a:t>del av kunnskapsdepartementet og det inneberer at  </a:t>
            </a:r>
          </a:p>
          <a:p>
            <a:pPr eaLnBrk="1" hangingPunct="1">
              <a:lnSpc>
                <a:spcPct val="80000"/>
              </a:lnSpc>
              <a:buFont typeface="Arial" charset="0"/>
              <a:buNone/>
            </a:pPr>
            <a:r>
              <a:rPr lang="nn-NO" sz="1200" smtClean="0">
                <a:latin typeface="Arial" charset="0"/>
              </a:rPr>
              <a:t>skule og barnehage gir kvarandre gjensidig </a:t>
            </a:r>
          </a:p>
          <a:p>
            <a:pPr eaLnBrk="1" hangingPunct="1">
              <a:lnSpc>
                <a:spcPct val="80000"/>
              </a:lnSpc>
              <a:buFont typeface="Arial" charset="0"/>
              <a:buNone/>
            </a:pPr>
            <a:r>
              <a:rPr lang="nn-NO" sz="1200" smtClean="0">
                <a:latin typeface="Arial" charset="0"/>
              </a:rPr>
              <a:t>informasjon om sine representative eining. Me har i dag</a:t>
            </a:r>
          </a:p>
          <a:p>
            <a:pPr eaLnBrk="1" hangingPunct="1">
              <a:lnSpc>
                <a:spcPct val="80000"/>
              </a:lnSpc>
              <a:buFont typeface="Arial" charset="0"/>
              <a:buNone/>
            </a:pPr>
            <a:r>
              <a:rPr lang="nn-NO" sz="1200" smtClean="0">
                <a:latin typeface="Arial" charset="0"/>
              </a:rPr>
              <a:t>eitt godt samarbeid med skulen og førskulebarna vil bli</a:t>
            </a:r>
          </a:p>
          <a:p>
            <a:pPr eaLnBrk="1" hangingPunct="1">
              <a:lnSpc>
                <a:spcPct val="80000"/>
              </a:lnSpc>
              <a:buFont typeface="Arial" charset="0"/>
              <a:buNone/>
            </a:pPr>
            <a:r>
              <a:rPr lang="nn-NO" sz="1200" smtClean="0">
                <a:latin typeface="Arial" charset="0"/>
              </a:rPr>
              <a:t>gjort kjente med skulen i løpet av våren. </a:t>
            </a:r>
          </a:p>
          <a:p>
            <a:pPr eaLnBrk="1" hangingPunct="1">
              <a:lnSpc>
                <a:spcPct val="80000"/>
              </a:lnSpc>
              <a:buFont typeface="Arial" charset="0"/>
              <a:buNone/>
            </a:pPr>
            <a:endParaRPr lang="nn-NO" sz="800" u="sng" smtClean="0">
              <a:latin typeface="Arial" charset="0"/>
            </a:endParaRPr>
          </a:p>
          <a:p>
            <a:pPr eaLnBrk="1" hangingPunct="1">
              <a:lnSpc>
                <a:spcPct val="80000"/>
              </a:lnSpc>
              <a:buFont typeface="Arial" charset="0"/>
              <a:buNone/>
            </a:pPr>
            <a:r>
              <a:rPr lang="nn-NO" sz="1200" u="sng" smtClean="0">
                <a:latin typeface="Arial" charset="0"/>
              </a:rPr>
              <a:t>Høgskulen i Sogn og fjordane: </a:t>
            </a:r>
          </a:p>
          <a:p>
            <a:pPr eaLnBrk="1" hangingPunct="1">
              <a:lnSpc>
                <a:spcPct val="80000"/>
              </a:lnSpc>
              <a:buFont typeface="Arial" charset="0"/>
              <a:buNone/>
            </a:pPr>
            <a:r>
              <a:rPr lang="nn-NO" sz="1200" smtClean="0">
                <a:latin typeface="Arial" charset="0"/>
              </a:rPr>
              <a:t>Me er ein praksisbarnehage, dvs at me tek i mot </a:t>
            </a:r>
          </a:p>
          <a:p>
            <a:pPr eaLnBrk="1" hangingPunct="1">
              <a:lnSpc>
                <a:spcPct val="80000"/>
              </a:lnSpc>
              <a:buFont typeface="Arial" charset="0"/>
              <a:buNone/>
            </a:pPr>
            <a:r>
              <a:rPr lang="nn-NO" sz="1200" smtClean="0">
                <a:latin typeface="Arial" charset="0"/>
              </a:rPr>
              <a:t>studentar frå høgskulen. Det kan komme studentar </a:t>
            </a:r>
          </a:p>
          <a:p>
            <a:pPr eaLnBrk="1" hangingPunct="1">
              <a:lnSpc>
                <a:spcPct val="80000"/>
              </a:lnSpc>
              <a:buFont typeface="Arial" charset="0"/>
              <a:buNone/>
            </a:pPr>
            <a:r>
              <a:rPr lang="nn-NO" sz="1200" smtClean="0">
                <a:latin typeface="Arial" charset="0"/>
              </a:rPr>
              <a:t>til oss gjennom heile året, og me vil halde dykk </a:t>
            </a:r>
          </a:p>
          <a:p>
            <a:pPr eaLnBrk="1" hangingPunct="1">
              <a:lnSpc>
                <a:spcPct val="80000"/>
              </a:lnSpc>
              <a:buFont typeface="Arial" charset="0"/>
              <a:buNone/>
            </a:pPr>
            <a:r>
              <a:rPr lang="nn-NO" sz="1200" smtClean="0">
                <a:latin typeface="Arial" charset="0"/>
              </a:rPr>
              <a:t>oppdatert når dette skjer. Det å ta imot studentar </a:t>
            </a:r>
          </a:p>
          <a:p>
            <a:pPr eaLnBrk="1" hangingPunct="1">
              <a:lnSpc>
                <a:spcPct val="80000"/>
              </a:lnSpc>
              <a:buFont typeface="Arial" charset="0"/>
              <a:buNone/>
            </a:pPr>
            <a:r>
              <a:rPr lang="nn-NO" sz="1200" smtClean="0">
                <a:latin typeface="Arial" charset="0"/>
              </a:rPr>
              <a:t>gjer at me held oss fagleg oppdatert, utviklar oss </a:t>
            </a:r>
          </a:p>
          <a:p>
            <a:pPr eaLnBrk="1" hangingPunct="1">
              <a:lnSpc>
                <a:spcPct val="80000"/>
              </a:lnSpc>
              <a:buFont typeface="Arial" charset="0"/>
              <a:buNone/>
            </a:pPr>
            <a:r>
              <a:rPr lang="nn-NO" sz="1200" smtClean="0">
                <a:latin typeface="Arial" charset="0"/>
              </a:rPr>
              <a:t>med at me får inn ”nye auger” og barnehagen er i </a:t>
            </a:r>
          </a:p>
          <a:p>
            <a:pPr eaLnBrk="1" hangingPunct="1">
              <a:lnSpc>
                <a:spcPct val="80000"/>
              </a:lnSpc>
              <a:buFont typeface="Arial" charset="0"/>
              <a:buNone/>
            </a:pPr>
            <a:r>
              <a:rPr lang="nn-NO" sz="1200" smtClean="0">
                <a:latin typeface="Arial" charset="0"/>
              </a:rPr>
              <a:t>stadig pedagogisk utvikling. </a:t>
            </a:r>
          </a:p>
          <a:p>
            <a:pPr eaLnBrk="1" hangingPunct="1">
              <a:lnSpc>
                <a:spcPct val="80000"/>
              </a:lnSpc>
              <a:buFont typeface="Arial" charset="0"/>
              <a:buNone/>
            </a:pPr>
            <a:endParaRPr lang="nn-NO" sz="800" smtClean="0">
              <a:latin typeface="Arial" charset="0"/>
            </a:endParaRPr>
          </a:p>
          <a:p>
            <a:pPr eaLnBrk="1" hangingPunct="1">
              <a:lnSpc>
                <a:spcPct val="80000"/>
              </a:lnSpc>
              <a:buFont typeface="Arial" charset="0"/>
              <a:buNone/>
            </a:pPr>
            <a:r>
              <a:rPr lang="nn-NO" sz="1200" u="sng" smtClean="0">
                <a:latin typeface="Arial" charset="0"/>
              </a:rPr>
              <a:t>Pedagogisk psykologisk teneste. (PPT): </a:t>
            </a:r>
          </a:p>
          <a:p>
            <a:pPr eaLnBrk="1" hangingPunct="1">
              <a:lnSpc>
                <a:spcPct val="80000"/>
              </a:lnSpc>
              <a:buFont typeface="Arial" charset="0"/>
              <a:buNone/>
            </a:pPr>
            <a:r>
              <a:rPr lang="nn-NO" sz="1200" smtClean="0">
                <a:latin typeface="Arial" charset="0"/>
              </a:rPr>
              <a:t>Dette er kommunal rådgivande teneste som skal hjelpe </a:t>
            </a:r>
          </a:p>
          <a:p>
            <a:pPr eaLnBrk="1" hangingPunct="1">
              <a:lnSpc>
                <a:spcPct val="80000"/>
              </a:lnSpc>
              <a:buFont typeface="Arial" charset="0"/>
              <a:buNone/>
            </a:pPr>
            <a:r>
              <a:rPr lang="nn-NO" sz="1200" smtClean="0">
                <a:latin typeface="Arial" charset="0"/>
              </a:rPr>
              <a:t>barn som har vanskar med opplæring og </a:t>
            </a:r>
          </a:p>
          <a:p>
            <a:pPr eaLnBrk="1" hangingPunct="1">
              <a:lnSpc>
                <a:spcPct val="80000"/>
              </a:lnSpc>
              <a:buFont typeface="Arial" charset="0"/>
              <a:buNone/>
            </a:pPr>
            <a:r>
              <a:rPr lang="nn-NO" sz="1200" smtClean="0">
                <a:latin typeface="Arial" charset="0"/>
              </a:rPr>
              <a:t>oppvekstsituasjon.  I samråd med foreldre henvise me</a:t>
            </a:r>
          </a:p>
          <a:p>
            <a:pPr eaLnBrk="1" hangingPunct="1">
              <a:lnSpc>
                <a:spcPct val="80000"/>
              </a:lnSpc>
              <a:buFont typeface="Arial" charset="0"/>
              <a:buNone/>
            </a:pPr>
            <a:r>
              <a:rPr lang="nn-NO" sz="1200" smtClean="0">
                <a:latin typeface="Arial" charset="0"/>
              </a:rPr>
              <a:t>barn til PPT for å få utredning, råd eller ekstra ressursar</a:t>
            </a:r>
          </a:p>
          <a:p>
            <a:pPr eaLnBrk="1" hangingPunct="1">
              <a:lnSpc>
                <a:spcPct val="80000"/>
              </a:lnSpc>
              <a:buFont typeface="Arial" charset="0"/>
              <a:buNone/>
            </a:pPr>
            <a:r>
              <a:rPr lang="nn-NO" sz="1200" smtClean="0">
                <a:latin typeface="Arial" charset="0"/>
              </a:rPr>
              <a:t>for barn.</a:t>
            </a:r>
          </a:p>
          <a:p>
            <a:pPr eaLnBrk="1" hangingPunct="1">
              <a:lnSpc>
                <a:spcPct val="80000"/>
              </a:lnSpc>
              <a:buFont typeface="Arial" charset="0"/>
              <a:buNone/>
            </a:pPr>
            <a:endParaRPr lang="nn-NO" sz="800" smtClean="0">
              <a:latin typeface="Arial" charset="0"/>
            </a:endParaRPr>
          </a:p>
          <a:p>
            <a:pPr eaLnBrk="1" hangingPunct="1">
              <a:lnSpc>
                <a:spcPct val="80000"/>
              </a:lnSpc>
              <a:buFont typeface="Arial" charset="0"/>
              <a:buNone/>
            </a:pPr>
            <a:r>
              <a:rPr lang="nn-NO" sz="1200" u="sng" smtClean="0">
                <a:latin typeface="Arial" charset="0"/>
              </a:rPr>
              <a:t>Helsestasjon: </a:t>
            </a:r>
          </a:p>
          <a:p>
            <a:pPr eaLnBrk="1" hangingPunct="1">
              <a:lnSpc>
                <a:spcPct val="80000"/>
              </a:lnSpc>
              <a:buFont typeface="Arial" charset="0"/>
              <a:buNone/>
            </a:pPr>
            <a:r>
              <a:rPr lang="nn-NO" sz="1200" smtClean="0">
                <a:latin typeface="Arial" charset="0"/>
              </a:rPr>
              <a:t>Helsestasjonen kan vera ein samarbeidspart for å</a:t>
            </a:r>
          </a:p>
          <a:p>
            <a:pPr eaLnBrk="1" hangingPunct="1">
              <a:lnSpc>
                <a:spcPct val="80000"/>
              </a:lnSpc>
              <a:buFont typeface="Arial" charset="0"/>
              <a:buNone/>
            </a:pPr>
            <a:r>
              <a:rPr lang="nn-NO" sz="1200" smtClean="0">
                <a:latin typeface="Arial" charset="0"/>
              </a:rPr>
              <a:t>leggje til rette tilbodet for barn med særskilte behov.</a:t>
            </a:r>
          </a:p>
          <a:p>
            <a:pPr eaLnBrk="1" hangingPunct="1">
              <a:lnSpc>
                <a:spcPct val="80000"/>
              </a:lnSpc>
              <a:buFont typeface="Arial" charset="0"/>
              <a:buNone/>
            </a:pPr>
            <a:r>
              <a:rPr lang="nn-NO" sz="1200" smtClean="0">
                <a:latin typeface="Arial" charset="0"/>
              </a:rPr>
              <a:t>Helsestasjonen skal kunne bidra med råd og rettleiing</a:t>
            </a:r>
          </a:p>
          <a:p>
            <a:pPr eaLnBrk="1" hangingPunct="1">
              <a:lnSpc>
                <a:spcPct val="80000"/>
              </a:lnSpc>
              <a:buFont typeface="Arial" charset="0"/>
              <a:buNone/>
            </a:pPr>
            <a:r>
              <a:rPr lang="nn-NO" sz="1200" smtClean="0">
                <a:latin typeface="Arial" charset="0"/>
              </a:rPr>
              <a:t>knytt til bl. a handtering av legemiddel i barnehagen og i</a:t>
            </a:r>
          </a:p>
          <a:p>
            <a:pPr eaLnBrk="1" hangingPunct="1">
              <a:lnSpc>
                <a:spcPct val="80000"/>
              </a:lnSpc>
              <a:buFont typeface="Arial" charset="0"/>
              <a:buNone/>
            </a:pPr>
            <a:r>
              <a:rPr lang="nn-NO" sz="1200" smtClean="0">
                <a:latin typeface="Arial" charset="0"/>
              </a:rPr>
              <a:t>forhold til smittevern. Vidare er helsestasjonen sentral i</a:t>
            </a:r>
          </a:p>
          <a:p>
            <a:pPr eaLnBrk="1" hangingPunct="1">
              <a:lnSpc>
                <a:spcPct val="80000"/>
              </a:lnSpc>
              <a:buFont typeface="Arial" charset="0"/>
              <a:buNone/>
            </a:pPr>
            <a:r>
              <a:rPr lang="nn-NO" sz="1200" smtClean="0">
                <a:latin typeface="Arial" charset="0"/>
              </a:rPr>
              <a:t>kartlegging av barns språk.</a:t>
            </a:r>
          </a:p>
        </p:txBody>
      </p:sp>
      <p:sp>
        <p:nvSpPr>
          <p:cNvPr id="27651" name="Plassholder for innhold 3"/>
          <p:cNvSpPr>
            <a:spLocks noGrp="1"/>
          </p:cNvSpPr>
          <p:nvPr>
            <p:ph sz="half" idx="2"/>
          </p:nvPr>
        </p:nvSpPr>
        <p:spPr>
          <a:xfrm>
            <a:off x="4643438" y="692150"/>
            <a:ext cx="4176712" cy="5832475"/>
          </a:xfrm>
        </p:spPr>
        <p:txBody>
          <a:bodyPr/>
          <a:lstStyle/>
          <a:p>
            <a:pPr eaLnBrk="1" hangingPunct="1">
              <a:lnSpc>
                <a:spcPct val="80000"/>
              </a:lnSpc>
              <a:buFont typeface="Arial" charset="0"/>
              <a:buNone/>
            </a:pPr>
            <a:r>
              <a:rPr lang="nn-NO" sz="1200" u="sng" smtClean="0">
                <a:latin typeface="Arial" charset="0"/>
              </a:rPr>
              <a:t>Barnevernet: </a:t>
            </a:r>
          </a:p>
          <a:p>
            <a:pPr eaLnBrk="1" hangingPunct="1">
              <a:lnSpc>
                <a:spcPct val="80000"/>
              </a:lnSpc>
              <a:buFont typeface="Arial" charset="0"/>
              <a:buNone/>
            </a:pPr>
            <a:r>
              <a:rPr lang="nn-NO" sz="1200" smtClean="0">
                <a:latin typeface="Arial" charset="0"/>
              </a:rPr>
              <a:t>Barnevernet har sitt heimelgrunnlag i barnevernslova.</a:t>
            </a:r>
          </a:p>
          <a:p>
            <a:pPr eaLnBrk="1" hangingPunct="1">
              <a:lnSpc>
                <a:spcPct val="80000"/>
              </a:lnSpc>
              <a:buFont typeface="Arial" charset="0"/>
              <a:buNone/>
            </a:pPr>
            <a:r>
              <a:rPr lang="nn-NO" sz="1200" smtClean="0">
                <a:latin typeface="Arial" charset="0"/>
              </a:rPr>
              <a:t>Dei er ein offentleg teneste som har i oppgåve å sikre</a:t>
            </a:r>
          </a:p>
          <a:p>
            <a:pPr eaLnBrk="1" hangingPunct="1">
              <a:lnSpc>
                <a:spcPct val="80000"/>
              </a:lnSpc>
              <a:buFont typeface="Arial" charset="0"/>
              <a:buNone/>
            </a:pPr>
            <a:r>
              <a:rPr lang="nn-NO" sz="1200" smtClean="0">
                <a:latin typeface="Arial" charset="0"/>
              </a:rPr>
              <a:t>barn og unges oppvekstvilkår. Barnevernet kan tilby ein</a:t>
            </a:r>
          </a:p>
          <a:p>
            <a:pPr eaLnBrk="1" hangingPunct="1">
              <a:lnSpc>
                <a:spcPct val="80000"/>
              </a:lnSpc>
              <a:buFont typeface="Arial" charset="0"/>
              <a:buNone/>
            </a:pPr>
            <a:r>
              <a:rPr lang="nn-NO" sz="1200" smtClean="0">
                <a:latin typeface="Arial" charset="0"/>
              </a:rPr>
              <a:t>rekke tiltak for å hjelpe til i vanskelege situasjonar. Dei</a:t>
            </a:r>
          </a:p>
          <a:p>
            <a:pPr eaLnBrk="1" hangingPunct="1">
              <a:lnSpc>
                <a:spcPct val="80000"/>
              </a:lnSpc>
              <a:buFont typeface="Arial" charset="0"/>
              <a:buNone/>
            </a:pPr>
            <a:r>
              <a:rPr lang="nn-NO" sz="1200" smtClean="0">
                <a:latin typeface="Arial" charset="0"/>
              </a:rPr>
              <a:t>fleste av desse er frivillige tiltak. </a:t>
            </a:r>
          </a:p>
          <a:p>
            <a:pPr eaLnBrk="1" hangingPunct="1">
              <a:lnSpc>
                <a:spcPct val="80000"/>
              </a:lnSpc>
              <a:buFont typeface="Arial" charset="0"/>
              <a:buNone/>
            </a:pPr>
            <a:r>
              <a:rPr lang="nn-NO" sz="1200" smtClean="0">
                <a:latin typeface="Arial" charset="0"/>
              </a:rPr>
              <a:t>Barnevernet er einaste instans me kan melde barn til</a:t>
            </a:r>
          </a:p>
          <a:p>
            <a:pPr eaLnBrk="1" hangingPunct="1">
              <a:lnSpc>
                <a:spcPct val="80000"/>
              </a:lnSpc>
              <a:buFont typeface="Arial" charset="0"/>
              <a:buNone/>
            </a:pPr>
            <a:r>
              <a:rPr lang="nn-NO" sz="1200" smtClean="0">
                <a:latin typeface="Arial" charset="0"/>
              </a:rPr>
              <a:t>utan samtykke av foreldra. Offentlege tilsette er pliktig til</a:t>
            </a:r>
          </a:p>
          <a:p>
            <a:pPr eaLnBrk="1" hangingPunct="1">
              <a:lnSpc>
                <a:spcPct val="80000"/>
              </a:lnSpc>
              <a:buFont typeface="Arial" charset="0"/>
              <a:buNone/>
            </a:pPr>
            <a:r>
              <a:rPr lang="nn-NO" sz="1200" smtClean="0">
                <a:latin typeface="Arial" charset="0"/>
              </a:rPr>
              <a:t>å melde frå til barnevernet dersom det er teikn som tyder</a:t>
            </a:r>
          </a:p>
          <a:p>
            <a:pPr eaLnBrk="1" hangingPunct="1">
              <a:lnSpc>
                <a:spcPct val="80000"/>
              </a:lnSpc>
              <a:buFont typeface="Arial" charset="0"/>
              <a:buNone/>
            </a:pPr>
            <a:r>
              <a:rPr lang="nn-NO" sz="1200" smtClean="0">
                <a:latin typeface="Arial" charset="0"/>
              </a:rPr>
              <a:t>på at føreligg brot på  omsorgsplikta. </a:t>
            </a:r>
          </a:p>
          <a:p>
            <a:pPr eaLnBrk="1" hangingPunct="1">
              <a:lnSpc>
                <a:spcPct val="80000"/>
              </a:lnSpc>
              <a:buFont typeface="Arial" charset="0"/>
              <a:buNone/>
            </a:pPr>
            <a:endParaRPr lang="nn-NO" sz="800" smtClean="0">
              <a:latin typeface="Arial" charset="0"/>
            </a:endParaRPr>
          </a:p>
          <a:p>
            <a:pPr eaLnBrk="1" hangingPunct="1">
              <a:lnSpc>
                <a:spcPct val="80000"/>
              </a:lnSpc>
              <a:buFont typeface="Arial" charset="0"/>
              <a:buNone/>
            </a:pPr>
            <a:r>
              <a:rPr lang="nn-NO" sz="1200" u="sng" smtClean="0">
                <a:latin typeface="Arial" charset="0"/>
              </a:rPr>
              <a:t>Foreldreutvalet: - FAU: </a:t>
            </a:r>
          </a:p>
          <a:p>
            <a:pPr eaLnBrk="1" hangingPunct="1">
              <a:lnSpc>
                <a:spcPct val="80000"/>
              </a:lnSpc>
              <a:buFont typeface="Arial" charset="0"/>
              <a:buNone/>
            </a:pPr>
            <a:r>
              <a:rPr lang="nn-NO" sz="1200" smtClean="0">
                <a:latin typeface="Arial" charset="0"/>
              </a:rPr>
              <a:t>Foreldra sitt arbeidsutval. </a:t>
            </a:r>
          </a:p>
          <a:p>
            <a:pPr eaLnBrk="1" hangingPunct="1">
              <a:lnSpc>
                <a:spcPct val="80000"/>
              </a:lnSpc>
              <a:buFont typeface="Arial" charset="0"/>
              <a:buNone/>
            </a:pPr>
            <a:r>
              <a:rPr lang="nn-NO" sz="1200" smtClean="0">
                <a:latin typeface="Arial" charset="0"/>
              </a:rPr>
              <a:t>Dette består av ein foreldre frå kvar avdeling som blir valt </a:t>
            </a:r>
          </a:p>
          <a:p>
            <a:pPr eaLnBrk="1" hangingPunct="1">
              <a:lnSpc>
                <a:spcPct val="80000"/>
              </a:lnSpc>
              <a:buFont typeface="Arial" charset="0"/>
              <a:buNone/>
            </a:pPr>
            <a:r>
              <a:rPr lang="nn-NO" sz="1200" smtClean="0">
                <a:latin typeface="Arial" charset="0"/>
              </a:rPr>
              <a:t>som avdelingskontakt. </a:t>
            </a:r>
          </a:p>
          <a:p>
            <a:pPr eaLnBrk="1" hangingPunct="1">
              <a:lnSpc>
                <a:spcPct val="80000"/>
              </a:lnSpc>
              <a:buFont typeface="Arial" charset="0"/>
              <a:buNone/>
            </a:pPr>
            <a:endParaRPr lang="nn-NO" sz="800" smtClean="0">
              <a:latin typeface="Arial" charset="0"/>
            </a:endParaRPr>
          </a:p>
          <a:p>
            <a:pPr eaLnBrk="1" hangingPunct="1">
              <a:lnSpc>
                <a:spcPct val="80000"/>
              </a:lnSpc>
              <a:buFont typeface="Arial" charset="0"/>
              <a:buNone/>
            </a:pPr>
            <a:r>
              <a:rPr lang="nn-NO" sz="1200" u="sng" smtClean="0">
                <a:latin typeface="Arial" charset="0"/>
              </a:rPr>
              <a:t>Samarbeidsutvalet (SU): </a:t>
            </a:r>
          </a:p>
          <a:p>
            <a:pPr eaLnBrk="1" hangingPunct="1">
              <a:lnSpc>
                <a:spcPct val="80000"/>
              </a:lnSpc>
              <a:buFont typeface="Arial" charset="0"/>
              <a:buNone/>
            </a:pPr>
            <a:r>
              <a:rPr lang="nn-NO" sz="1200" smtClean="0">
                <a:latin typeface="Arial" charset="0"/>
              </a:rPr>
              <a:t>SU skal sikre brukarmedverknaden i </a:t>
            </a:r>
          </a:p>
          <a:p>
            <a:pPr eaLnBrk="1" hangingPunct="1">
              <a:lnSpc>
                <a:spcPct val="80000"/>
              </a:lnSpc>
              <a:buFont typeface="Arial" charset="0"/>
              <a:buNone/>
            </a:pPr>
            <a:r>
              <a:rPr lang="nn-NO" sz="1200" smtClean="0">
                <a:latin typeface="Arial" charset="0"/>
              </a:rPr>
              <a:t>styring av barnehagen. Dei har rett til å uttala seg i alle</a:t>
            </a:r>
          </a:p>
          <a:p>
            <a:pPr eaLnBrk="1" hangingPunct="1">
              <a:lnSpc>
                <a:spcPct val="80000"/>
              </a:lnSpc>
              <a:buFont typeface="Arial" charset="0"/>
              <a:buNone/>
            </a:pPr>
            <a:r>
              <a:rPr lang="nn-NO" sz="1200" smtClean="0">
                <a:latin typeface="Arial" charset="0"/>
              </a:rPr>
              <a:t>saker som gjeld barnehagen. SU skal bestå av to</a:t>
            </a:r>
          </a:p>
          <a:p>
            <a:pPr eaLnBrk="1" hangingPunct="1">
              <a:lnSpc>
                <a:spcPct val="80000"/>
              </a:lnSpc>
              <a:buFont typeface="Arial" charset="0"/>
              <a:buNone/>
            </a:pPr>
            <a:r>
              <a:rPr lang="nn-NO" sz="1200" smtClean="0">
                <a:latin typeface="Arial" charset="0"/>
              </a:rPr>
              <a:t>representantar frå FAU og to representantar frå</a:t>
            </a:r>
          </a:p>
          <a:p>
            <a:pPr eaLnBrk="1" hangingPunct="1">
              <a:lnSpc>
                <a:spcPct val="80000"/>
              </a:lnSpc>
              <a:buFont typeface="Arial" charset="0"/>
              <a:buNone/>
            </a:pPr>
            <a:r>
              <a:rPr lang="nn-NO" sz="1200" smtClean="0">
                <a:latin typeface="Arial" charset="0"/>
              </a:rPr>
              <a:t>barnehagen. </a:t>
            </a:r>
          </a:p>
          <a:p>
            <a:pPr eaLnBrk="1" hangingPunct="1">
              <a:lnSpc>
                <a:spcPct val="80000"/>
              </a:lnSpc>
              <a:buFont typeface="Arial" charset="0"/>
              <a:buNone/>
            </a:pPr>
            <a:endParaRPr lang="nn-NO" sz="800" smtClean="0">
              <a:latin typeface="Arial" charset="0"/>
            </a:endParaRPr>
          </a:p>
          <a:p>
            <a:pPr eaLnBrk="1" hangingPunct="1">
              <a:lnSpc>
                <a:spcPct val="80000"/>
              </a:lnSpc>
              <a:buFont typeface="Arial" charset="0"/>
              <a:buNone/>
            </a:pPr>
            <a:r>
              <a:rPr lang="nn-NO" sz="1200" u="sng" smtClean="0">
                <a:latin typeface="Arial" charset="0"/>
              </a:rPr>
              <a:t>HSP møter:</a:t>
            </a:r>
          </a:p>
          <a:p>
            <a:pPr eaLnBrk="1" hangingPunct="1">
              <a:lnSpc>
                <a:spcPct val="80000"/>
              </a:lnSpc>
              <a:buFont typeface="Arial" charset="0"/>
              <a:buNone/>
            </a:pPr>
            <a:r>
              <a:rPr lang="nn-NO" sz="1200" smtClean="0">
                <a:latin typeface="Arial" charset="0"/>
              </a:rPr>
              <a:t>Dette er tverrfaglege møter som blir satt opp gjennom</a:t>
            </a:r>
          </a:p>
          <a:p>
            <a:pPr eaLnBrk="1" hangingPunct="1">
              <a:lnSpc>
                <a:spcPct val="80000"/>
              </a:lnSpc>
              <a:buFont typeface="Arial" charset="0"/>
              <a:buNone/>
            </a:pPr>
            <a:r>
              <a:rPr lang="nn-NO" sz="1200" smtClean="0">
                <a:latin typeface="Arial" charset="0"/>
              </a:rPr>
              <a:t>Heile barnehageåret. Her møter helsesøster, barnvernet, </a:t>
            </a:r>
          </a:p>
          <a:p>
            <a:pPr eaLnBrk="1" hangingPunct="1">
              <a:lnSpc>
                <a:spcPct val="80000"/>
              </a:lnSpc>
              <a:buFont typeface="Arial" charset="0"/>
              <a:buNone/>
            </a:pPr>
            <a:r>
              <a:rPr lang="nn-NO" sz="1200" smtClean="0">
                <a:latin typeface="Arial" charset="0"/>
              </a:rPr>
              <a:t>PPT, fysioterapeut, saman med barnehagen. Dette er</a:t>
            </a:r>
          </a:p>
          <a:p>
            <a:pPr eaLnBrk="1" hangingPunct="1">
              <a:lnSpc>
                <a:spcPct val="80000"/>
              </a:lnSpc>
              <a:buFont typeface="Arial" charset="0"/>
              <a:buNone/>
            </a:pPr>
            <a:r>
              <a:rPr lang="nn-NO" sz="1200" smtClean="0">
                <a:latin typeface="Arial" charset="0"/>
              </a:rPr>
              <a:t>etablert for å samla og koordinera hjelp til barn som det</a:t>
            </a:r>
          </a:p>
          <a:p>
            <a:pPr eaLnBrk="1" hangingPunct="1">
              <a:lnSpc>
                <a:spcPct val="80000"/>
              </a:lnSpc>
              <a:buFont typeface="Arial" charset="0"/>
              <a:buNone/>
            </a:pPr>
            <a:r>
              <a:rPr lang="nn-NO" sz="1200" smtClean="0">
                <a:latin typeface="Arial" charset="0"/>
              </a:rPr>
              <a:t>blir knytt bekymring til. Her blir alternative tiltak drøfta</a:t>
            </a:r>
          </a:p>
          <a:p>
            <a:pPr eaLnBrk="1" hangingPunct="1">
              <a:lnSpc>
                <a:spcPct val="80000"/>
              </a:lnSpc>
              <a:buFont typeface="Arial" charset="0"/>
              <a:buNone/>
            </a:pPr>
            <a:r>
              <a:rPr lang="nn-NO" sz="1200" smtClean="0">
                <a:latin typeface="Arial" charset="0"/>
              </a:rPr>
              <a:t>mens problema er små, framfor å venta til dei har blitt</a:t>
            </a:r>
          </a:p>
          <a:p>
            <a:pPr eaLnBrk="1" hangingPunct="1">
              <a:lnSpc>
                <a:spcPct val="80000"/>
              </a:lnSpc>
              <a:buFont typeface="Arial" charset="0"/>
              <a:buNone/>
            </a:pPr>
            <a:r>
              <a:rPr lang="nn-NO" sz="1200" smtClean="0">
                <a:latin typeface="Arial" charset="0"/>
              </a:rPr>
              <a:t>store.</a:t>
            </a:r>
            <a:r>
              <a:rPr lang="nn-NO" sz="1200" smtClean="0"/>
              <a:t> </a:t>
            </a:r>
          </a:p>
          <a:p>
            <a:pPr eaLnBrk="1" hangingPunct="1">
              <a:lnSpc>
                <a:spcPct val="80000"/>
              </a:lnSpc>
              <a:buFont typeface="Arial" charset="0"/>
              <a:buNone/>
            </a:pPr>
            <a:endParaRPr lang="nn-NO" sz="90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Diagram 2"/>
          <p:cNvGraphicFramePr>
            <a:graphicFrameLocks noChangeAspect="1"/>
          </p:cNvGraphicFramePr>
          <p:nvPr/>
        </p:nvGraphicFramePr>
        <p:xfrm>
          <a:off x="1619250" y="765175"/>
          <a:ext cx="6985000" cy="5903913"/>
        </p:xfrm>
        <a:graphic>
          <a:graphicData uri="http://schemas.openxmlformats.org/drawingml/2006/compatibility">
            <com:legacyDrawing xmlns:com="http://schemas.openxmlformats.org/drawingml/2006/compatibility" spid="_x0000_s33794"/>
          </a:graphicData>
        </a:graphic>
      </p:graphicFrame>
      <p:sp>
        <p:nvSpPr>
          <p:cNvPr id="33796" name="Rectangle 36"/>
          <p:cNvSpPr>
            <a:spLocks noGrp="1"/>
          </p:cNvSpPr>
          <p:nvPr>
            <p:ph type="title" idx="4294967295"/>
          </p:nvPr>
        </p:nvSpPr>
        <p:spPr/>
        <p:txBody>
          <a:bodyPr/>
          <a:lstStyle/>
          <a:p>
            <a:r>
              <a:rPr lang="nn-NO" sz="2800" smtClean="0">
                <a:latin typeface="Arial" charset="0"/>
              </a:rPr>
              <a:t>ÅRSHJUL </a:t>
            </a:r>
          </a:p>
        </p:txBody>
      </p:sp>
      <p:graphicFrame>
        <p:nvGraphicFramePr>
          <p:cNvPr id="33821" name="Group 29"/>
          <p:cNvGraphicFramePr>
            <a:graphicFrameLocks noGrp="1"/>
          </p:cNvGraphicFramePr>
          <p:nvPr/>
        </p:nvGraphicFramePr>
        <p:xfrm>
          <a:off x="468313" y="1412875"/>
          <a:ext cx="8229600" cy="5327650"/>
        </p:xfrm>
        <a:graphic>
          <a:graphicData uri="http://schemas.openxmlformats.org/drawingml/2006/table">
            <a:tbl>
              <a:tblPr/>
              <a:tblGrid>
                <a:gridCol w="2057400"/>
                <a:gridCol w="2057400"/>
                <a:gridCol w="2057400"/>
                <a:gridCol w="2057400"/>
              </a:tblGrid>
              <a:tr h="1679575">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nn-NO" sz="2800" b="0" i="0" u="none" strike="noStrike" cap="none" normalizeH="0" baseline="0" smtClean="0">
                          <a:ln>
                            <a:noFill/>
                          </a:ln>
                          <a:solidFill>
                            <a:schemeClr val="tx1"/>
                          </a:solidFill>
                          <a:effectLst/>
                          <a:latin typeface="Arial" charset="0"/>
                          <a:cs typeface="Arial" charset="0"/>
                        </a:rPr>
                        <a:t>August </a:t>
                      </a:r>
                      <a:endParaRPr kumimoji="0" lang="nn-NO" sz="16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nn-NO" sz="1600" b="0" i="0" u="none" strike="noStrike" cap="none" normalizeH="0" baseline="0" smtClean="0">
                          <a:ln>
                            <a:noFill/>
                          </a:ln>
                          <a:solidFill>
                            <a:schemeClr val="tx1"/>
                          </a:solidFill>
                          <a:effectLst/>
                          <a:latin typeface="Arial" charset="0"/>
                          <a:cs typeface="Arial" charset="0"/>
                        </a:rPr>
                        <a:t>Planleggingsdagar 13. og 14. august </a:t>
                      </a:r>
                      <a:endParaRPr kumimoji="0" lang="nn-NO" sz="28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nn-NO" sz="28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nn-NO" sz="2800" b="0" i="0" u="none" strike="noStrike" cap="none" normalizeH="0" baseline="0" smtClean="0">
                          <a:ln>
                            <a:noFill/>
                          </a:ln>
                          <a:solidFill>
                            <a:schemeClr val="tx1"/>
                          </a:solidFill>
                          <a:effectLst/>
                          <a:latin typeface="Arial" charset="0"/>
                          <a:cs typeface="Arial" charset="0"/>
                        </a:rPr>
                        <a:t>September </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nn-NO" sz="1600" b="0" i="0" u="none" strike="noStrike" cap="none" normalizeH="0" baseline="0" smtClean="0">
                          <a:ln>
                            <a:noFill/>
                          </a:ln>
                          <a:solidFill>
                            <a:schemeClr val="tx1"/>
                          </a:solidFill>
                          <a:effectLst/>
                          <a:latin typeface="Arial" charset="0"/>
                          <a:cs typeface="Arial" charset="0"/>
                        </a:rPr>
                        <a:t>Foreldremøte veke 37 </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nn-NO" sz="1600" b="0" i="0" u="none" strike="noStrike" cap="none" normalizeH="0" baseline="0" smtClean="0">
                          <a:ln>
                            <a:noFill/>
                          </a:ln>
                          <a:solidFill>
                            <a:schemeClr val="tx1"/>
                          </a:solidFill>
                          <a:effectLst/>
                          <a:latin typeface="Arial" charset="0"/>
                          <a:cs typeface="Arial" charset="0"/>
                        </a:rPr>
                        <a:t>(11. September)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nn-NO" sz="2800" b="0" i="0" u="none" strike="noStrike" cap="none" normalizeH="0" baseline="0" smtClean="0">
                          <a:ln>
                            <a:noFill/>
                          </a:ln>
                          <a:solidFill>
                            <a:schemeClr val="tx1"/>
                          </a:solidFill>
                          <a:effectLst/>
                          <a:latin typeface="Arial" charset="0"/>
                          <a:cs typeface="Arial" charset="0"/>
                        </a:rPr>
                        <a:t>Oktober </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nn-NO" sz="1400" b="0" i="0" u="none" strike="noStrike" cap="none" normalizeH="0" baseline="0" smtClean="0">
                          <a:ln>
                            <a:noFill/>
                          </a:ln>
                          <a:solidFill>
                            <a:schemeClr val="tx1"/>
                          </a:solidFill>
                          <a:effectLst/>
                          <a:latin typeface="Arial" charset="0"/>
                          <a:cs typeface="Arial" charset="0"/>
                        </a:rPr>
                        <a:t>Planleggingsdag </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nn-NO" sz="1400" b="0" i="0" u="none" strike="noStrike" cap="none" normalizeH="0" baseline="0" smtClean="0">
                          <a:ln>
                            <a:noFill/>
                          </a:ln>
                          <a:solidFill>
                            <a:schemeClr val="tx1"/>
                          </a:solidFill>
                          <a:effectLst/>
                          <a:latin typeface="Arial" charset="0"/>
                          <a:cs typeface="Arial" charset="0"/>
                        </a:rPr>
                        <a:t>8. Oktober  </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nn-NO" sz="1400" b="0" i="0" u="none" strike="noStrike" cap="none" normalizeH="0" baseline="0" smtClean="0">
                          <a:ln>
                            <a:noFill/>
                          </a:ln>
                          <a:solidFill>
                            <a:schemeClr val="tx1"/>
                          </a:solidFill>
                          <a:effectLst/>
                          <a:latin typeface="Arial" charset="0"/>
                          <a:cs typeface="Arial" charset="0"/>
                        </a:rPr>
                        <a:t>Brannøving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nn-NO" sz="2800" b="0" i="0" u="none" strike="noStrike" cap="none" normalizeH="0" baseline="0" smtClean="0">
                          <a:ln>
                            <a:noFill/>
                          </a:ln>
                          <a:solidFill>
                            <a:schemeClr val="tx1"/>
                          </a:solidFill>
                          <a:effectLst/>
                          <a:latin typeface="Arial" charset="0"/>
                          <a:cs typeface="Arial" charset="0"/>
                        </a:rPr>
                        <a:t>November </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nn-NO" sz="14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8116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nn-NO" sz="2800" b="0" i="0" u="none" strike="noStrike" cap="none" normalizeH="0" baseline="0" smtClean="0">
                          <a:ln>
                            <a:noFill/>
                          </a:ln>
                          <a:solidFill>
                            <a:schemeClr val="tx1"/>
                          </a:solidFill>
                          <a:effectLst/>
                          <a:latin typeface="Arial" charset="0"/>
                          <a:cs typeface="Arial" charset="0"/>
                        </a:rPr>
                        <a:t>Desember </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nn-NO" sz="1400" b="0" i="0" u="none" strike="noStrike" cap="none" normalizeH="0" baseline="0" smtClean="0">
                          <a:ln>
                            <a:noFill/>
                          </a:ln>
                          <a:solidFill>
                            <a:schemeClr val="tx1"/>
                          </a:solidFill>
                          <a:effectLst/>
                          <a:latin typeface="Arial" charset="0"/>
                          <a:cs typeface="Arial" charset="0"/>
                        </a:rPr>
                        <a:t>Luciamarkering 13. desember </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nn-NO" sz="1400" b="0" i="0" u="none" strike="noStrike" cap="none" normalizeH="0" baseline="0" smtClean="0">
                          <a:ln>
                            <a:noFill/>
                          </a:ln>
                          <a:solidFill>
                            <a:schemeClr val="tx1"/>
                          </a:solidFill>
                          <a:effectLst/>
                          <a:latin typeface="Arial" charset="0"/>
                          <a:cs typeface="Arial" charset="0"/>
                        </a:rPr>
                        <a:t>Julebord </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nn-NO" sz="1400" b="0" i="0" u="none" strike="noStrike" cap="none" normalizeH="0" baseline="0" smtClean="0">
                          <a:ln>
                            <a:noFill/>
                          </a:ln>
                          <a:solidFill>
                            <a:schemeClr val="tx1"/>
                          </a:solidFill>
                          <a:effectLst/>
                          <a:latin typeface="Arial" charset="0"/>
                          <a:cs typeface="Arial" charset="0"/>
                        </a:rPr>
                        <a:t>Julegudstj. </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nn-NO" sz="1400" b="0" i="0" u="none" strike="noStrike" cap="none" normalizeH="0" baseline="0" smtClean="0">
                          <a:ln>
                            <a:noFill/>
                          </a:ln>
                          <a:solidFill>
                            <a:schemeClr val="tx1"/>
                          </a:solidFill>
                          <a:effectLst/>
                          <a:latin typeface="Arial" charset="0"/>
                          <a:cs typeface="Arial" charset="0"/>
                        </a:rPr>
                        <a:t>Julefest (foreldrearrangement.)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nn-NO" sz="2800" b="0" i="0" u="none" strike="noStrike" cap="none" normalizeH="0" baseline="0" smtClean="0">
                          <a:ln>
                            <a:noFill/>
                          </a:ln>
                          <a:solidFill>
                            <a:schemeClr val="tx1"/>
                          </a:solidFill>
                          <a:effectLst/>
                          <a:latin typeface="Arial" charset="0"/>
                          <a:cs typeface="Arial" charset="0"/>
                        </a:rPr>
                        <a:t>Januar </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nn-NO" sz="1400" b="0" i="0" u="none" strike="noStrike" cap="none" normalizeH="0" baseline="0" smtClean="0">
                          <a:ln>
                            <a:noFill/>
                          </a:ln>
                          <a:solidFill>
                            <a:schemeClr val="tx1"/>
                          </a:solidFill>
                          <a:effectLst/>
                          <a:latin typeface="Arial" charset="0"/>
                          <a:cs typeface="Arial" charset="0"/>
                        </a:rPr>
                        <a:t>Plan.dag 2. januar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nn-NO" sz="2800" b="0" i="0" u="none" strike="noStrike" cap="none" normalizeH="0" baseline="0" smtClean="0">
                          <a:ln>
                            <a:noFill/>
                          </a:ln>
                          <a:solidFill>
                            <a:schemeClr val="tx1"/>
                          </a:solidFill>
                          <a:effectLst/>
                          <a:latin typeface="Arial" charset="0"/>
                          <a:cs typeface="Arial" charset="0"/>
                        </a:rPr>
                        <a:t>Februar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nn-NO" sz="2800" b="0" i="0" u="none" strike="noStrike" cap="none" normalizeH="0" baseline="0" smtClean="0">
                          <a:ln>
                            <a:noFill/>
                          </a:ln>
                          <a:solidFill>
                            <a:schemeClr val="tx1"/>
                          </a:solidFill>
                          <a:effectLst/>
                          <a:latin typeface="Arial" charset="0"/>
                          <a:cs typeface="Arial" charset="0"/>
                        </a:rPr>
                        <a:t>Mars </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nn-NO" sz="1400" b="0" i="0" u="none" strike="noStrike" cap="none" normalizeH="0" baseline="0" smtClean="0">
                          <a:ln>
                            <a:noFill/>
                          </a:ln>
                          <a:solidFill>
                            <a:schemeClr val="tx1"/>
                          </a:solidFill>
                          <a:effectLst/>
                          <a:latin typeface="Arial" charset="0"/>
                          <a:cs typeface="Arial" charset="0"/>
                        </a:rPr>
                        <a:t>Påskefrukost veke 12 </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nn-NO" sz="1400" b="0" i="0" u="none" strike="noStrike" cap="none" normalizeH="0" baseline="0" smtClean="0">
                          <a:ln>
                            <a:noFill/>
                          </a:ln>
                          <a:solidFill>
                            <a:schemeClr val="tx1"/>
                          </a:solidFill>
                          <a:effectLst/>
                          <a:latin typeface="Arial" charset="0"/>
                          <a:cs typeface="Arial" charset="0"/>
                        </a:rPr>
                        <a:t>Brannøving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79575">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nn-NO" sz="2800" b="0" i="0" u="none" strike="noStrike" cap="none" normalizeH="0" baseline="0" smtClean="0">
                          <a:ln>
                            <a:noFill/>
                          </a:ln>
                          <a:solidFill>
                            <a:schemeClr val="tx1"/>
                          </a:solidFill>
                          <a:effectLst/>
                          <a:latin typeface="Arial" charset="0"/>
                          <a:cs typeface="Arial" charset="0"/>
                        </a:rPr>
                        <a:t>April </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nn-NO" sz="1400" b="0" i="0" u="none" strike="noStrike" cap="none" normalizeH="0" baseline="0" smtClean="0">
                          <a:ln>
                            <a:noFill/>
                          </a:ln>
                          <a:solidFill>
                            <a:schemeClr val="tx1"/>
                          </a:solidFill>
                          <a:effectLst/>
                          <a:latin typeface="Arial" charset="0"/>
                          <a:cs typeface="Arial" charset="0"/>
                        </a:rPr>
                        <a:t>Foreldremøte veke 17. </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nn-NO" sz="14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nn-NO" sz="2800" b="0" i="0" u="none" strike="noStrike" cap="none" normalizeH="0" baseline="0" smtClean="0">
                          <a:ln>
                            <a:noFill/>
                          </a:ln>
                          <a:solidFill>
                            <a:schemeClr val="tx1"/>
                          </a:solidFill>
                          <a:effectLst/>
                          <a:latin typeface="Arial" charset="0"/>
                          <a:cs typeface="Arial" charset="0"/>
                        </a:rPr>
                        <a:t>Mai </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nn-NO" sz="1400" b="0" i="0" u="none" strike="noStrike" cap="none" normalizeH="0" baseline="0" smtClean="0">
                          <a:ln>
                            <a:noFill/>
                          </a:ln>
                          <a:solidFill>
                            <a:schemeClr val="tx1"/>
                          </a:solidFill>
                          <a:effectLst/>
                          <a:latin typeface="Arial" charset="0"/>
                          <a:cs typeface="Arial" charset="0"/>
                        </a:rPr>
                        <a:t>Fotografering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nn-NO" sz="2800" b="0" i="0" u="none" strike="noStrike" cap="none" normalizeH="0" baseline="0" smtClean="0">
                          <a:ln>
                            <a:noFill/>
                          </a:ln>
                          <a:solidFill>
                            <a:schemeClr val="tx1"/>
                          </a:solidFill>
                          <a:effectLst/>
                          <a:latin typeface="Arial" charset="0"/>
                          <a:cs typeface="Arial" charset="0"/>
                        </a:rPr>
                        <a:t>Juni </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nn-NO" sz="1400" b="0" i="0" u="none" strike="noStrike" cap="none" normalizeH="0" baseline="0" smtClean="0">
                          <a:ln>
                            <a:noFill/>
                          </a:ln>
                          <a:solidFill>
                            <a:schemeClr val="tx1"/>
                          </a:solidFill>
                          <a:effectLst/>
                          <a:latin typeface="Arial" charset="0"/>
                          <a:cs typeface="Arial" charset="0"/>
                        </a:rPr>
                        <a:t>Planleggingsdag </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nn-NO" sz="1400" b="0" i="0" u="none" strike="noStrike" cap="none" normalizeH="0" baseline="0" smtClean="0">
                          <a:ln>
                            <a:noFill/>
                          </a:ln>
                          <a:solidFill>
                            <a:schemeClr val="tx1"/>
                          </a:solidFill>
                          <a:effectLst/>
                          <a:latin typeface="Arial" charset="0"/>
                          <a:cs typeface="Arial" charset="0"/>
                        </a:rPr>
                        <a:t>Sommarfest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nn-NO" sz="2800" b="0" i="0" u="none" strike="noStrike" cap="none" normalizeH="0" baseline="0" smtClean="0">
                          <a:ln>
                            <a:noFill/>
                          </a:ln>
                          <a:solidFill>
                            <a:schemeClr val="tx1"/>
                          </a:solidFill>
                          <a:effectLst/>
                          <a:latin typeface="Arial" charset="0"/>
                          <a:cs typeface="Arial" charset="0"/>
                        </a:rPr>
                        <a:t>Juli </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nn-NO" sz="1400" b="0" i="0" u="none" strike="noStrike" cap="none" normalizeH="0" baseline="0" smtClean="0">
                          <a:ln>
                            <a:noFill/>
                          </a:ln>
                          <a:solidFill>
                            <a:schemeClr val="tx1"/>
                          </a:solidFill>
                          <a:effectLst/>
                          <a:latin typeface="Arial" charset="0"/>
                          <a:cs typeface="Arial" charset="0"/>
                        </a:rPr>
                        <a:t>Sommarstengt veke 29 og 30.</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nn-NO" sz="14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p:cNvSpPr>
          <p:nvPr>
            <p:ph type="title"/>
          </p:nvPr>
        </p:nvSpPr>
        <p:spPr/>
        <p:txBody>
          <a:bodyPr/>
          <a:lstStyle/>
          <a:p>
            <a:r>
              <a:rPr lang="nn-NO" sz="3200" smtClean="0"/>
              <a:t>Gaupne barnehage</a:t>
            </a:r>
            <a:r>
              <a:rPr lang="nn-NO" smtClean="0"/>
              <a:t> </a:t>
            </a:r>
          </a:p>
        </p:txBody>
      </p:sp>
      <p:sp>
        <p:nvSpPr>
          <p:cNvPr id="34818" name="Rectangle 3"/>
          <p:cNvSpPr>
            <a:spLocks noGrp="1"/>
          </p:cNvSpPr>
          <p:nvPr>
            <p:ph type="body" idx="1"/>
          </p:nvPr>
        </p:nvSpPr>
        <p:spPr/>
        <p:txBody>
          <a:bodyPr/>
          <a:lstStyle/>
          <a:p>
            <a:pPr algn="ctr">
              <a:buFont typeface="Arial" charset="0"/>
              <a:buNone/>
            </a:pPr>
            <a:r>
              <a:rPr lang="nn-NO" sz="1600" smtClean="0"/>
              <a:t>Gardavegen 23 </a:t>
            </a:r>
          </a:p>
          <a:p>
            <a:pPr algn="ctr">
              <a:buFont typeface="Arial" charset="0"/>
              <a:buNone/>
            </a:pPr>
            <a:r>
              <a:rPr lang="nn-NO" sz="1600" smtClean="0"/>
              <a:t>6868 Gaupne </a:t>
            </a:r>
          </a:p>
          <a:p>
            <a:pPr algn="ctr">
              <a:buFont typeface="Arial" charset="0"/>
              <a:buNone/>
            </a:pPr>
            <a:endParaRPr lang="nn-NO" sz="1600" smtClean="0"/>
          </a:p>
          <a:p>
            <a:pPr algn="ctr">
              <a:buFont typeface="Arial" charset="0"/>
              <a:buNone/>
            </a:pPr>
            <a:r>
              <a:rPr lang="nn-NO" sz="1600" smtClean="0"/>
              <a:t>Tlf: 57685780</a:t>
            </a:r>
          </a:p>
          <a:p>
            <a:pPr algn="ctr">
              <a:buFont typeface="Arial" charset="0"/>
              <a:buNone/>
            </a:pPr>
            <a:endParaRPr lang="nn-NO" sz="1600" smtClean="0"/>
          </a:p>
          <a:p>
            <a:pPr algn="ctr">
              <a:buFont typeface="Arial" charset="0"/>
              <a:buNone/>
            </a:pPr>
            <a:r>
              <a:rPr lang="nn-NO" sz="1600" smtClean="0"/>
              <a:t>Direkte til avdelingane: </a:t>
            </a:r>
          </a:p>
          <a:p>
            <a:pPr algn="ctr">
              <a:buFont typeface="Arial" charset="0"/>
              <a:buNone/>
            </a:pPr>
            <a:r>
              <a:rPr lang="nn-NO" sz="1600" smtClean="0"/>
              <a:t>Rosa	57 68 57 81</a:t>
            </a:r>
          </a:p>
          <a:p>
            <a:pPr algn="ctr">
              <a:buFont typeface="Arial" charset="0"/>
              <a:buNone/>
            </a:pPr>
            <a:r>
              <a:rPr lang="nn-NO" sz="1600" smtClean="0"/>
              <a:t>Grøn	57 68 57 82</a:t>
            </a:r>
          </a:p>
          <a:p>
            <a:pPr algn="ctr">
              <a:buFont typeface="Arial" charset="0"/>
              <a:buNone/>
            </a:pPr>
            <a:r>
              <a:rPr lang="nn-NO" sz="1600" smtClean="0"/>
              <a:t>Blå		57 68 57 83</a:t>
            </a:r>
          </a:p>
          <a:p>
            <a:pPr algn="ctr">
              <a:buFont typeface="Arial" charset="0"/>
              <a:buNone/>
            </a:pPr>
            <a:r>
              <a:rPr lang="nn-NO" sz="1600" smtClean="0"/>
              <a:t>Oransje	57 68 57 84</a:t>
            </a:r>
          </a:p>
          <a:p>
            <a:pPr algn="ctr">
              <a:buFont typeface="Arial" charset="0"/>
              <a:buNone/>
            </a:pPr>
            <a:r>
              <a:rPr lang="nn-NO" sz="1600" smtClean="0"/>
              <a:t>Turkis	57 68 57 84</a:t>
            </a:r>
          </a:p>
          <a:p>
            <a:pPr algn="ctr">
              <a:buFont typeface="Arial" charset="0"/>
              <a:buNone/>
            </a:pPr>
            <a:r>
              <a:rPr lang="nn-NO" sz="1600" smtClean="0"/>
              <a:t>Ass. styrar	57 6 8 57 87</a:t>
            </a:r>
          </a:p>
          <a:p>
            <a:pPr algn="ctr">
              <a:buFont typeface="Arial" charset="0"/>
              <a:buNone/>
            </a:pPr>
            <a:r>
              <a:rPr lang="nn-NO" sz="1600" smtClean="0"/>
              <a:t>Styrar	57 68 57 86</a:t>
            </a:r>
          </a:p>
          <a:p>
            <a:pPr algn="ctr">
              <a:buFont typeface="Arial" charset="0"/>
              <a:buNone/>
            </a:pPr>
            <a:endParaRPr lang="nn-NO" sz="1600" smtClean="0"/>
          </a:p>
          <a:p>
            <a:pPr algn="ctr">
              <a:buFont typeface="Arial" charset="0"/>
              <a:buNone/>
            </a:pPr>
            <a:r>
              <a:rPr lang="nn-NO" sz="1600" smtClean="0"/>
              <a:t>Heimeside: www.oppvekst.luster.no</a:t>
            </a:r>
          </a:p>
          <a:p>
            <a:pPr>
              <a:buFont typeface="Arial" charset="0"/>
              <a:buNone/>
            </a:pPr>
            <a:endParaRPr lang="nn-NO" sz="1600" smtClean="0"/>
          </a:p>
          <a:p>
            <a:pPr>
              <a:buFont typeface="Arial" charset="0"/>
              <a:buNone/>
            </a:pPr>
            <a:endParaRPr lang="nn-NO" sz="1600" smtClean="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p:cNvSpPr>
          <p:nvPr>
            <p:ph type="title"/>
          </p:nvPr>
        </p:nvSpPr>
        <p:spPr/>
        <p:txBody>
          <a:bodyPr/>
          <a:lstStyle/>
          <a:p>
            <a:r>
              <a:rPr lang="nn-NO" sz="3200" smtClean="0"/>
              <a:t>Innhaldsliste</a:t>
            </a:r>
          </a:p>
        </p:txBody>
      </p:sp>
      <p:sp>
        <p:nvSpPr>
          <p:cNvPr id="15362" name="Rectangle 3"/>
          <p:cNvSpPr>
            <a:spLocks noGrp="1"/>
          </p:cNvSpPr>
          <p:nvPr>
            <p:ph type="body" idx="1"/>
          </p:nvPr>
        </p:nvSpPr>
        <p:spPr>
          <a:xfrm>
            <a:off x="468313" y="1125538"/>
            <a:ext cx="8229600" cy="5000625"/>
          </a:xfrm>
        </p:spPr>
        <p:txBody>
          <a:bodyPr/>
          <a:lstStyle/>
          <a:p>
            <a:pPr>
              <a:lnSpc>
                <a:spcPct val="90000"/>
              </a:lnSpc>
              <a:buFont typeface="Arial" charset="0"/>
              <a:buNone/>
            </a:pPr>
            <a:r>
              <a:rPr lang="nn-NO" sz="1600" smtClean="0"/>
              <a:t>Litt om oss			s. 4</a:t>
            </a:r>
          </a:p>
          <a:p>
            <a:pPr>
              <a:lnSpc>
                <a:spcPct val="90000"/>
              </a:lnSpc>
              <a:buFont typeface="Arial" charset="0"/>
              <a:buNone/>
            </a:pPr>
            <a:r>
              <a:rPr lang="nn-NO" sz="1600" smtClean="0"/>
              <a:t>Fagområda i rammeplan	s. 5</a:t>
            </a:r>
          </a:p>
          <a:p>
            <a:pPr>
              <a:lnSpc>
                <a:spcPct val="90000"/>
              </a:lnSpc>
              <a:buFont typeface="Arial" charset="0"/>
              <a:buNone/>
            </a:pPr>
            <a:r>
              <a:rPr lang="nn-NO" sz="1600" smtClean="0"/>
              <a:t>Inspirasjon frå Reggio Emilia	s. 7</a:t>
            </a:r>
          </a:p>
          <a:p>
            <a:pPr>
              <a:lnSpc>
                <a:spcPct val="90000"/>
              </a:lnSpc>
              <a:buFont typeface="Arial" charset="0"/>
              <a:buNone/>
            </a:pPr>
            <a:r>
              <a:rPr lang="nn-NO" sz="1600" smtClean="0"/>
              <a:t>Dei 3 pedagogane 		s. 8</a:t>
            </a:r>
          </a:p>
          <a:p>
            <a:pPr>
              <a:lnSpc>
                <a:spcPct val="90000"/>
              </a:lnSpc>
              <a:buFont typeface="Arial" charset="0"/>
              <a:buNone/>
            </a:pPr>
            <a:r>
              <a:rPr lang="nn-NO" sz="1600" smtClean="0"/>
              <a:t>Et barn har hundre språk	s. 9</a:t>
            </a:r>
          </a:p>
          <a:p>
            <a:pPr>
              <a:lnSpc>
                <a:spcPct val="90000"/>
              </a:lnSpc>
              <a:buFont typeface="Arial" charset="0"/>
              <a:buNone/>
            </a:pPr>
            <a:r>
              <a:rPr lang="nn-NO" sz="1600" smtClean="0"/>
              <a:t>Prosjektarbeid		s. 10</a:t>
            </a:r>
          </a:p>
          <a:p>
            <a:pPr>
              <a:lnSpc>
                <a:spcPct val="90000"/>
              </a:lnSpc>
              <a:buFont typeface="Arial" charset="0"/>
              <a:buNone/>
            </a:pPr>
            <a:r>
              <a:rPr lang="nn-NO" sz="1600" smtClean="0"/>
              <a:t>Dokumentasjon 		s. 11</a:t>
            </a:r>
          </a:p>
          <a:p>
            <a:pPr>
              <a:lnSpc>
                <a:spcPct val="90000"/>
              </a:lnSpc>
              <a:buFont typeface="Arial" charset="0"/>
              <a:buNone/>
            </a:pPr>
            <a:r>
              <a:rPr lang="nn-NO" sz="1600" smtClean="0"/>
              <a:t>Steg for steg		s. 12 </a:t>
            </a:r>
          </a:p>
          <a:p>
            <a:pPr>
              <a:lnSpc>
                <a:spcPct val="90000"/>
              </a:lnSpc>
              <a:buFont typeface="Arial" charset="0"/>
              <a:buNone/>
            </a:pPr>
            <a:r>
              <a:rPr lang="nn-NO" sz="1600" smtClean="0"/>
              <a:t>Skuleforbredande aktivitetar	s. 13</a:t>
            </a:r>
          </a:p>
          <a:p>
            <a:pPr>
              <a:lnSpc>
                <a:spcPct val="90000"/>
              </a:lnSpc>
              <a:buFont typeface="Arial" charset="0"/>
              <a:buNone/>
            </a:pPr>
            <a:r>
              <a:rPr lang="nn-NO" sz="1600" smtClean="0"/>
              <a:t>Kulturformidling		s. 13 </a:t>
            </a:r>
          </a:p>
          <a:p>
            <a:pPr>
              <a:lnSpc>
                <a:spcPct val="90000"/>
              </a:lnSpc>
              <a:buFont typeface="Arial" charset="0"/>
              <a:buNone/>
            </a:pPr>
            <a:r>
              <a:rPr lang="nn-NO" sz="1600" smtClean="0"/>
              <a:t>Våre samarbeidspartnarar	s. 14 </a:t>
            </a:r>
          </a:p>
          <a:p>
            <a:pPr>
              <a:lnSpc>
                <a:spcPct val="90000"/>
              </a:lnSpc>
              <a:buFont typeface="Arial" charset="0"/>
              <a:buNone/>
            </a:pPr>
            <a:r>
              <a:rPr lang="nn-NO" sz="1600" smtClean="0"/>
              <a:t>Årshjul			s. 15 </a:t>
            </a:r>
          </a:p>
          <a:p>
            <a:pPr>
              <a:lnSpc>
                <a:spcPct val="90000"/>
              </a:lnSpc>
              <a:buFont typeface="Arial" charset="0"/>
              <a:buNone/>
            </a:pPr>
            <a:endParaRPr lang="nn-NO" sz="1600" smtClean="0"/>
          </a:p>
          <a:p>
            <a:pPr>
              <a:lnSpc>
                <a:spcPct val="90000"/>
              </a:lnSpc>
              <a:buFont typeface="Arial" charset="0"/>
              <a:buNone/>
            </a:pPr>
            <a:endParaRPr lang="nn-NO" sz="1600" smtClean="0"/>
          </a:p>
          <a:p>
            <a:pPr>
              <a:lnSpc>
                <a:spcPct val="90000"/>
              </a:lnSpc>
              <a:buFont typeface="Arial" charset="0"/>
              <a:buNone/>
            </a:pPr>
            <a:endParaRPr lang="nn-NO" sz="1600" smtClean="0"/>
          </a:p>
          <a:p>
            <a:pPr>
              <a:lnSpc>
                <a:spcPct val="90000"/>
              </a:lnSpc>
              <a:buFont typeface="Arial" charset="0"/>
              <a:buNone/>
            </a:pPr>
            <a:endParaRPr lang="nn-NO" sz="1600" smtClean="0"/>
          </a:p>
          <a:p>
            <a:pPr>
              <a:lnSpc>
                <a:spcPct val="90000"/>
              </a:lnSpc>
              <a:buFont typeface="Arial" charset="0"/>
              <a:buNone/>
            </a:pPr>
            <a:endParaRPr lang="nn-NO" sz="1400" smtClean="0"/>
          </a:p>
          <a:p>
            <a:pPr>
              <a:lnSpc>
                <a:spcPct val="90000"/>
              </a:lnSpc>
              <a:buFont typeface="Arial" charset="0"/>
              <a:buNone/>
            </a:pPr>
            <a:r>
              <a:rPr lang="nn-NO" sz="1400" smtClean="0"/>
              <a:t> </a:t>
            </a:r>
          </a:p>
        </p:txBody>
      </p:sp>
      <p:pic>
        <p:nvPicPr>
          <p:cNvPr id="15364" name="Picture 4" descr="seigmenn"/>
          <p:cNvPicPr>
            <a:picLocks noChangeAspect="1" noChangeArrowheads="1"/>
          </p:cNvPicPr>
          <p:nvPr/>
        </p:nvPicPr>
        <p:blipFill>
          <a:blip r:embed="rId2"/>
          <a:srcRect/>
          <a:stretch>
            <a:fillRect/>
          </a:stretch>
        </p:blipFill>
        <p:spPr bwMode="auto">
          <a:xfrm>
            <a:off x="5364163" y="2565400"/>
            <a:ext cx="2609850" cy="17526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tel 3"/>
          <p:cNvSpPr>
            <a:spLocks noGrp="1"/>
          </p:cNvSpPr>
          <p:nvPr>
            <p:ph type="title"/>
          </p:nvPr>
        </p:nvSpPr>
        <p:spPr>
          <a:xfrm>
            <a:off x="468313" y="260350"/>
            <a:ext cx="8229600" cy="850900"/>
          </a:xfrm>
        </p:spPr>
        <p:txBody>
          <a:bodyPr/>
          <a:lstStyle/>
          <a:p>
            <a:pPr eaLnBrk="1" hangingPunct="1"/>
            <a:r>
              <a:rPr lang="nn-NO" sz="2400" u="sng" smtClean="0">
                <a:latin typeface="Arial" charset="0"/>
              </a:rPr>
              <a:t>FORORD:</a:t>
            </a:r>
            <a:r>
              <a:rPr lang="nn-NO" sz="2400" u="sng" smtClean="0"/>
              <a:t>  </a:t>
            </a:r>
          </a:p>
        </p:txBody>
      </p:sp>
      <p:sp>
        <p:nvSpPr>
          <p:cNvPr id="16386" name="Plassholder for innhold 4"/>
          <p:cNvSpPr>
            <a:spLocks noGrp="1"/>
          </p:cNvSpPr>
          <p:nvPr>
            <p:ph idx="1"/>
          </p:nvPr>
        </p:nvSpPr>
        <p:spPr>
          <a:xfrm>
            <a:off x="457200" y="1125538"/>
            <a:ext cx="8229600" cy="5000625"/>
          </a:xfrm>
        </p:spPr>
        <p:txBody>
          <a:bodyPr/>
          <a:lstStyle/>
          <a:p>
            <a:pPr eaLnBrk="1" hangingPunct="1">
              <a:buFont typeface="Arial" charset="0"/>
              <a:buNone/>
            </a:pPr>
            <a:r>
              <a:rPr lang="nn-NO" sz="1400" smtClean="0">
                <a:latin typeface="Arial" charset="0"/>
              </a:rPr>
              <a:t>Årsplanen er eit dokument tilpassa Gaupne barnehage. Det er eit arbeidsdokument</a:t>
            </a:r>
          </a:p>
          <a:p>
            <a:pPr eaLnBrk="1" hangingPunct="1">
              <a:buFont typeface="Arial" charset="0"/>
              <a:buNone/>
            </a:pPr>
            <a:r>
              <a:rPr lang="nn-NO" sz="1400" smtClean="0">
                <a:latin typeface="Arial" charset="0"/>
              </a:rPr>
              <a:t>for personalet i barnehagen, samstundes som den skal gi foreldra og andre interesserte</a:t>
            </a:r>
          </a:p>
          <a:p>
            <a:pPr eaLnBrk="1" hangingPunct="1">
              <a:buFont typeface="Arial" charset="0"/>
              <a:buNone/>
            </a:pPr>
            <a:r>
              <a:rPr lang="nn-NO" sz="1400" smtClean="0">
                <a:latin typeface="Arial" charset="0"/>
              </a:rPr>
              <a:t>innsikt og  informasjon om mål og innhald i barnehagen. Planen skal danne grunnlag for</a:t>
            </a:r>
          </a:p>
          <a:p>
            <a:pPr eaLnBrk="1" hangingPunct="1">
              <a:buFont typeface="Arial" charset="0"/>
              <a:buNone/>
            </a:pPr>
            <a:r>
              <a:rPr lang="nn-NO" sz="1400" smtClean="0">
                <a:latin typeface="Arial" charset="0"/>
              </a:rPr>
              <a:t>kommunen sitt tilsyn med barnehagen og den skal vere utgangspunkt for foreldremedverknad.</a:t>
            </a:r>
          </a:p>
          <a:p>
            <a:pPr eaLnBrk="1" hangingPunct="1">
              <a:buFont typeface="Arial" charset="0"/>
              <a:buNone/>
            </a:pPr>
            <a:r>
              <a:rPr lang="nn-NO" sz="1400" smtClean="0">
                <a:latin typeface="Arial" charset="0"/>
              </a:rPr>
              <a:t>Årsplanen baserar seg på</a:t>
            </a:r>
            <a:r>
              <a:rPr lang="nn-NO" sz="1400" b="1" smtClean="0">
                <a:latin typeface="Arial" charset="0"/>
              </a:rPr>
              <a:t> </a:t>
            </a:r>
            <a:r>
              <a:rPr lang="nn-NO" sz="1400" smtClean="0">
                <a:latin typeface="Arial" charset="0"/>
              </a:rPr>
              <a:t>rammeplanen og barnehagelova som personalgruppa jobbar etter.</a:t>
            </a:r>
          </a:p>
          <a:p>
            <a:pPr eaLnBrk="1" hangingPunct="1">
              <a:buFont typeface="Arial" charset="0"/>
              <a:buNone/>
            </a:pPr>
            <a:endParaRPr lang="nn-NO" sz="1400" smtClean="0">
              <a:latin typeface="Arial" charset="0"/>
            </a:endParaRPr>
          </a:p>
          <a:p>
            <a:pPr eaLnBrk="1" hangingPunct="1">
              <a:buFont typeface="Arial" charset="0"/>
              <a:buNone/>
            </a:pPr>
            <a:r>
              <a:rPr lang="nn-NO" sz="1400" smtClean="0">
                <a:latin typeface="Arial" charset="0"/>
              </a:rPr>
              <a:t>Årsplanen inneheld informasjon om korleis Gaupne barnehage arbeidar med omsorg,</a:t>
            </a:r>
          </a:p>
          <a:p>
            <a:pPr eaLnBrk="1" hangingPunct="1">
              <a:buFont typeface="Arial" charset="0"/>
              <a:buNone/>
            </a:pPr>
            <a:r>
              <a:rPr lang="nn-NO" sz="1400" smtClean="0">
                <a:latin typeface="Arial" charset="0"/>
              </a:rPr>
              <a:t>danning, leik og læring for å sikra at alle barn får  gode utviklings- og</a:t>
            </a:r>
          </a:p>
          <a:p>
            <a:pPr eaLnBrk="1" hangingPunct="1">
              <a:buFont typeface="Arial" charset="0"/>
              <a:buNone/>
            </a:pPr>
            <a:r>
              <a:rPr lang="nn-NO" sz="1400" smtClean="0">
                <a:latin typeface="Arial" charset="0"/>
              </a:rPr>
              <a:t>aktivitetshøve i samarbeid med heimen. </a:t>
            </a:r>
          </a:p>
          <a:p>
            <a:pPr eaLnBrk="1" hangingPunct="1">
              <a:buFont typeface="Arial" charset="0"/>
              <a:buNone/>
            </a:pPr>
            <a:r>
              <a:rPr lang="nn-NO" sz="1400" smtClean="0">
                <a:latin typeface="Arial" charset="0"/>
              </a:rPr>
              <a:t>Barnehagen blir driven i samsvar med gjeldane lover og forskrifter, herunder Lov om</a:t>
            </a:r>
          </a:p>
          <a:p>
            <a:pPr eaLnBrk="1" hangingPunct="1">
              <a:buFont typeface="Arial" charset="0"/>
              <a:buNone/>
            </a:pPr>
            <a:r>
              <a:rPr lang="nn-NO" sz="1400" smtClean="0">
                <a:latin typeface="Arial" charset="0"/>
              </a:rPr>
              <a:t>Barnehagar av 17. juni 2005, og forskrift om rammeplan for innhaldet i og oppgåvene til</a:t>
            </a:r>
          </a:p>
          <a:p>
            <a:pPr eaLnBrk="1" hangingPunct="1">
              <a:buFont typeface="Arial" charset="0"/>
              <a:buNone/>
            </a:pPr>
            <a:r>
              <a:rPr lang="nn-NO" sz="1400" smtClean="0">
                <a:latin typeface="Arial" charset="0"/>
              </a:rPr>
              <a:t>barnehagen som tredde i kraft 1.august 2006. </a:t>
            </a:r>
          </a:p>
          <a:p>
            <a:pPr eaLnBrk="1" hangingPunct="1">
              <a:buFont typeface="Arial" charset="0"/>
              <a:buNone/>
            </a:pPr>
            <a:r>
              <a:rPr lang="nn-NO" sz="1400" smtClean="0">
                <a:latin typeface="Arial" charset="0"/>
              </a:rPr>
              <a:t>I tillegg starta Luster kommune sine barnehagar opp eit felles prosjekt  kring sosial</a:t>
            </a:r>
          </a:p>
          <a:p>
            <a:pPr eaLnBrk="1" hangingPunct="1">
              <a:buFont typeface="Arial" charset="0"/>
              <a:buNone/>
            </a:pPr>
            <a:r>
              <a:rPr lang="nn-NO" sz="1400" smtClean="0">
                <a:latin typeface="Arial" charset="0"/>
              </a:rPr>
              <a:t>kompetanse, ”steg for steg ” i alle barnehagar hausten 2010.</a:t>
            </a:r>
            <a:r>
              <a:rPr lang="nn-NO" sz="1600" smtClean="0">
                <a:latin typeface="Arial" charset="0"/>
              </a:rPr>
              <a:t> </a:t>
            </a:r>
          </a:p>
          <a:p>
            <a:pPr eaLnBrk="1" hangingPunct="1">
              <a:buFont typeface="Arial" charset="0"/>
              <a:buNone/>
            </a:pPr>
            <a:endParaRPr lang="nn-NO" sz="1600" smtClean="0">
              <a:latin typeface="Arial"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tel 1"/>
          <p:cNvSpPr>
            <a:spLocks noGrp="1"/>
          </p:cNvSpPr>
          <p:nvPr>
            <p:ph type="title" idx="4294967295"/>
          </p:nvPr>
        </p:nvSpPr>
        <p:spPr>
          <a:xfrm>
            <a:off x="457200" y="274638"/>
            <a:ext cx="8229600" cy="417512"/>
          </a:xfrm>
        </p:spPr>
        <p:txBody>
          <a:bodyPr/>
          <a:lstStyle/>
          <a:p>
            <a:pPr eaLnBrk="1" hangingPunct="1"/>
            <a:r>
              <a:rPr lang="nn-NO" sz="2400" smtClean="0">
                <a:latin typeface="Arial" charset="0"/>
              </a:rPr>
              <a:t>Litt om oss:</a:t>
            </a:r>
            <a:r>
              <a:rPr lang="nn-NO" sz="4000" smtClean="0"/>
              <a:t> </a:t>
            </a:r>
          </a:p>
        </p:txBody>
      </p:sp>
      <p:sp>
        <p:nvSpPr>
          <p:cNvPr id="17410" name="Plassholder for innhold 2"/>
          <p:cNvSpPr>
            <a:spLocks noGrp="1"/>
          </p:cNvSpPr>
          <p:nvPr>
            <p:ph idx="4294967295"/>
          </p:nvPr>
        </p:nvSpPr>
        <p:spPr>
          <a:xfrm>
            <a:off x="323850" y="765175"/>
            <a:ext cx="8362950" cy="5616575"/>
          </a:xfrm>
        </p:spPr>
        <p:txBody>
          <a:bodyPr/>
          <a:lstStyle/>
          <a:p>
            <a:pPr eaLnBrk="1" hangingPunct="1">
              <a:lnSpc>
                <a:spcPct val="80000"/>
              </a:lnSpc>
              <a:buFont typeface="Arial" charset="0"/>
              <a:buNone/>
            </a:pPr>
            <a:r>
              <a:rPr lang="nn-NO" sz="1400" smtClean="0">
                <a:latin typeface="Arial" charset="0"/>
              </a:rPr>
              <a:t>Førre barnehageåret dreia seg mykje om flytting inn i  ny barnehage, frå to</a:t>
            </a:r>
          </a:p>
          <a:p>
            <a:pPr eaLnBrk="1" hangingPunct="1">
              <a:lnSpc>
                <a:spcPct val="80000"/>
              </a:lnSpc>
              <a:buFont typeface="Arial" charset="0"/>
              <a:buNone/>
            </a:pPr>
            <a:r>
              <a:rPr lang="nn-NO" sz="1400" smtClean="0">
                <a:latin typeface="Arial" charset="0"/>
              </a:rPr>
              <a:t>barnehagar til ein stor. Me brukte mykje av tida til å bu oss inn, finne ut korleis </a:t>
            </a:r>
          </a:p>
          <a:p>
            <a:pPr eaLnBrk="1" hangingPunct="1">
              <a:lnSpc>
                <a:spcPct val="80000"/>
              </a:lnSpc>
              <a:buFont typeface="Arial" charset="0"/>
              <a:buNone/>
            </a:pPr>
            <a:r>
              <a:rPr lang="nn-NO" sz="1400" smtClean="0">
                <a:latin typeface="Arial" charset="0"/>
              </a:rPr>
              <a:t>me vil ha det og innarbeida gode rutinar for store og små. </a:t>
            </a:r>
          </a:p>
          <a:p>
            <a:pPr eaLnBrk="1" hangingPunct="1">
              <a:lnSpc>
                <a:spcPct val="80000"/>
              </a:lnSpc>
              <a:buFont typeface="Arial" charset="0"/>
              <a:buNone/>
            </a:pPr>
            <a:r>
              <a:rPr lang="nn-NO" sz="1400" smtClean="0">
                <a:latin typeface="Arial" charset="0"/>
              </a:rPr>
              <a:t>Me er ein 5 avdelings barnehage sjølv om barnehagen fysisk er bygd litt annleis enn ein</a:t>
            </a:r>
          </a:p>
          <a:p>
            <a:pPr eaLnBrk="1" hangingPunct="1">
              <a:lnSpc>
                <a:spcPct val="80000"/>
              </a:lnSpc>
              <a:buFont typeface="Arial" charset="0"/>
              <a:buNone/>
            </a:pPr>
            <a:r>
              <a:rPr lang="nn-NO" sz="1400" smtClean="0">
                <a:latin typeface="Arial" charset="0"/>
              </a:rPr>
              <a:t>tradisjonell barnehage. Arealet pr avdeling er litt mindre enn vanleg men me har fleire fellesrom som kan</a:t>
            </a:r>
          </a:p>
          <a:p>
            <a:pPr eaLnBrk="1" hangingPunct="1">
              <a:lnSpc>
                <a:spcPct val="80000"/>
              </a:lnSpc>
              <a:buFont typeface="Arial" charset="0"/>
              <a:buNone/>
            </a:pPr>
            <a:r>
              <a:rPr lang="nn-NO" sz="1400" smtClean="0">
                <a:latin typeface="Arial" charset="0"/>
              </a:rPr>
              <a:t>nyttast av alle. Dette er fleksible løysningar med tanke på bruk av både areal og vaksne som</a:t>
            </a:r>
          </a:p>
          <a:p>
            <a:pPr eaLnBrk="1" hangingPunct="1">
              <a:lnSpc>
                <a:spcPct val="80000"/>
              </a:lnSpc>
              <a:buFont typeface="Arial" charset="0"/>
              <a:buNone/>
            </a:pPr>
            <a:r>
              <a:rPr lang="nn-NO" sz="1400" smtClean="0">
                <a:latin typeface="Arial" charset="0"/>
              </a:rPr>
              <a:t>felles ressursar for barna. Barna vil forhåpentlegvis få eit større spekter av aktivitetar å</a:t>
            </a:r>
          </a:p>
          <a:p>
            <a:pPr eaLnBrk="1" hangingPunct="1">
              <a:lnSpc>
                <a:spcPct val="80000"/>
              </a:lnSpc>
              <a:buFont typeface="Arial" charset="0"/>
              <a:buNone/>
            </a:pPr>
            <a:r>
              <a:rPr lang="nn-NO" sz="1400" smtClean="0">
                <a:latin typeface="Arial" charset="0"/>
              </a:rPr>
              <a:t>velje mellom gjennom betre utnytting av romma. Barn treffer fleire vaksne som har</a:t>
            </a:r>
          </a:p>
          <a:p>
            <a:pPr eaLnBrk="1" hangingPunct="1">
              <a:lnSpc>
                <a:spcPct val="80000"/>
              </a:lnSpc>
              <a:buFont typeface="Arial" charset="0"/>
              <a:buNone/>
            </a:pPr>
            <a:r>
              <a:rPr lang="nn-NO" sz="1400" smtClean="0">
                <a:latin typeface="Arial" charset="0"/>
              </a:rPr>
              <a:t>ulike interesser og ferdigheitar. Barn får og fleire å velje i for å finne gode venner og</a:t>
            </a:r>
          </a:p>
          <a:p>
            <a:pPr eaLnBrk="1" hangingPunct="1">
              <a:lnSpc>
                <a:spcPct val="80000"/>
              </a:lnSpc>
              <a:buFont typeface="Arial" charset="0"/>
              <a:buNone/>
            </a:pPr>
            <a:r>
              <a:rPr lang="nn-NO" sz="1400" smtClean="0">
                <a:latin typeface="Arial" charset="0"/>
              </a:rPr>
              <a:t>leikekameratar. Personalet får jobba saman i ei større gruppe og kan fordela arbeidet</a:t>
            </a:r>
          </a:p>
          <a:p>
            <a:pPr eaLnBrk="1" hangingPunct="1">
              <a:lnSpc>
                <a:spcPct val="80000"/>
              </a:lnSpc>
              <a:buFont typeface="Arial" charset="0"/>
              <a:buNone/>
            </a:pPr>
            <a:r>
              <a:rPr lang="nn-NO" sz="1400" smtClean="0">
                <a:latin typeface="Arial" charset="0"/>
              </a:rPr>
              <a:t>mellom seg slik at den enkelte kan ta del i aktivitetar som interesserar mest. Fagområda</a:t>
            </a:r>
          </a:p>
          <a:p>
            <a:pPr eaLnBrk="1" hangingPunct="1">
              <a:lnSpc>
                <a:spcPct val="80000"/>
              </a:lnSpc>
              <a:buFont typeface="Arial" charset="0"/>
              <a:buNone/>
            </a:pPr>
            <a:r>
              <a:rPr lang="nn-NO" sz="1400" smtClean="0">
                <a:latin typeface="Arial" charset="0"/>
              </a:rPr>
              <a:t>skal gjenspeigla seg i heile barnehagen og me har ulike spesialrom i form av formings-</a:t>
            </a:r>
          </a:p>
          <a:p>
            <a:pPr eaLnBrk="1" hangingPunct="1">
              <a:lnSpc>
                <a:spcPct val="80000"/>
              </a:lnSpc>
              <a:buFont typeface="Arial" charset="0"/>
              <a:buNone/>
            </a:pPr>
            <a:r>
              <a:rPr lang="nn-NO" sz="1400" smtClean="0">
                <a:latin typeface="Arial" charset="0"/>
              </a:rPr>
              <a:t>rom, musikk/drama- rom, bibliotek, spes.ped. rom,  stort felles kjøkken og ikkje minst ein</a:t>
            </a:r>
          </a:p>
          <a:p>
            <a:pPr eaLnBrk="1" hangingPunct="1">
              <a:lnSpc>
                <a:spcPct val="80000"/>
              </a:lnSpc>
              <a:buFont typeface="Arial" charset="0"/>
              <a:buNone/>
            </a:pPr>
            <a:r>
              <a:rPr lang="nn-NO" sz="1400" smtClean="0">
                <a:latin typeface="Arial" charset="0"/>
              </a:rPr>
              <a:t>stor aula med klatrevegg og høve til fysisk aktivitet. Me vil legge opp til grupper utifrå barnas interesser</a:t>
            </a:r>
          </a:p>
          <a:p>
            <a:pPr eaLnBrk="1" hangingPunct="1">
              <a:lnSpc>
                <a:spcPct val="80000"/>
              </a:lnSpc>
              <a:buFont typeface="Arial" charset="0"/>
              <a:buNone/>
            </a:pPr>
            <a:r>
              <a:rPr lang="nn-NO" sz="1400" smtClean="0">
                <a:latin typeface="Arial" charset="0"/>
              </a:rPr>
              <a:t>og utnytte heile barnehagen både ute og inne på tvers av avdelingar.  I tillegg leiger me eitt område på</a:t>
            </a:r>
          </a:p>
          <a:p>
            <a:pPr eaLnBrk="1" hangingPunct="1">
              <a:lnSpc>
                <a:spcPct val="80000"/>
              </a:lnSpc>
              <a:buFont typeface="Arial" charset="0"/>
              <a:buNone/>
            </a:pPr>
            <a:r>
              <a:rPr lang="nn-NO" sz="1400" smtClean="0">
                <a:latin typeface="Arial" charset="0"/>
              </a:rPr>
              <a:t>grindane der yrkesskulen og flotte foreldre har hjelpt oss å bygge opp ei hytte med avgrensa område</a:t>
            </a:r>
          </a:p>
          <a:p>
            <a:pPr eaLnBrk="1" hangingPunct="1">
              <a:lnSpc>
                <a:spcPct val="80000"/>
              </a:lnSpc>
              <a:buFont typeface="Arial" charset="0"/>
              <a:buNone/>
            </a:pPr>
            <a:r>
              <a:rPr lang="nn-NO" sz="1400" smtClean="0">
                <a:latin typeface="Arial" charset="0"/>
              </a:rPr>
              <a:t>rundt. Her har me eit ekstra uterom som me kan nytta til alle årstider. Her er høve for forsking og leik i</a:t>
            </a:r>
          </a:p>
          <a:p>
            <a:pPr eaLnBrk="1" hangingPunct="1">
              <a:lnSpc>
                <a:spcPct val="80000"/>
              </a:lnSpc>
              <a:buFont typeface="Arial" charset="0"/>
              <a:buNone/>
            </a:pPr>
            <a:r>
              <a:rPr lang="nn-NO" sz="1400" smtClean="0">
                <a:latin typeface="Arial" charset="0"/>
              </a:rPr>
              <a:t>skogen, akebakke og ski om vinteren, matlaging både utandørs og innandørs samt andre aktivitetar. </a:t>
            </a:r>
          </a:p>
          <a:p>
            <a:pPr eaLnBrk="1" hangingPunct="1">
              <a:lnSpc>
                <a:spcPct val="80000"/>
              </a:lnSpc>
              <a:buFont typeface="Arial" charset="0"/>
              <a:buNone/>
            </a:pPr>
            <a:r>
              <a:rPr lang="nn-NO" sz="1400" smtClean="0">
                <a:latin typeface="Arial" charset="0"/>
              </a:rPr>
              <a:t>Det at dette område ligg i nærmiljøet gjer at det er lett å nytte seg av det for alle aldersgrupper.  </a:t>
            </a:r>
          </a:p>
          <a:p>
            <a:pPr eaLnBrk="1" hangingPunct="1">
              <a:lnSpc>
                <a:spcPct val="80000"/>
              </a:lnSpc>
              <a:buFont typeface="Arial" charset="0"/>
              <a:buNone/>
            </a:pPr>
            <a:endParaRPr lang="nn-NO" sz="1400" smtClean="0">
              <a:latin typeface="Arial" charset="0"/>
            </a:endParaRPr>
          </a:p>
          <a:p>
            <a:pPr eaLnBrk="1" hangingPunct="1">
              <a:lnSpc>
                <a:spcPct val="80000"/>
              </a:lnSpc>
              <a:buFont typeface="Arial" charset="0"/>
              <a:buNone/>
            </a:pPr>
            <a:r>
              <a:rPr lang="nn-NO" sz="1400" smtClean="0">
                <a:latin typeface="Arial" charset="0"/>
              </a:rPr>
              <a:t>Dette barnehageåret har me bestemt oss for å jobbe med felles prosjekt om kroppen. </a:t>
            </a:r>
          </a:p>
          <a:p>
            <a:pPr eaLnBrk="1" hangingPunct="1">
              <a:lnSpc>
                <a:spcPct val="80000"/>
              </a:lnSpc>
              <a:buFont typeface="Arial" charset="0"/>
              <a:buNone/>
            </a:pPr>
            <a:r>
              <a:rPr lang="nn-NO" sz="1400" smtClean="0">
                <a:latin typeface="Arial" charset="0"/>
              </a:rPr>
              <a:t>Me skal øve oss i å jobbe i grupper kring dette tema og dokumentera læringsprosessane til barna. </a:t>
            </a:r>
          </a:p>
          <a:p>
            <a:pPr eaLnBrk="1" hangingPunct="1">
              <a:lnSpc>
                <a:spcPct val="80000"/>
              </a:lnSpc>
              <a:buFont typeface="Arial" charset="0"/>
              <a:buNone/>
            </a:pPr>
            <a:r>
              <a:rPr lang="nn-NO" sz="1400" smtClean="0">
                <a:latin typeface="Arial" charset="0"/>
              </a:rPr>
              <a:t>Dei ulike avdelingane vil jobbe ulikt med dette utifrå barnas interesser, alder og modning</a:t>
            </a:r>
            <a:r>
              <a:rPr lang="nn-NO" sz="1600" smtClean="0">
                <a:latin typeface="Arial" charset="0"/>
              </a:rPr>
              <a:t>.   </a:t>
            </a:r>
          </a:p>
          <a:p>
            <a:pPr eaLnBrk="1" hangingPunct="1">
              <a:lnSpc>
                <a:spcPct val="80000"/>
              </a:lnSpc>
              <a:buFont typeface="Arial" charset="0"/>
              <a:buNone/>
            </a:pPr>
            <a:endParaRPr lang="nn-NO" sz="1600" smtClean="0">
              <a:latin typeface="Arial" charset="0"/>
            </a:endParaRPr>
          </a:p>
          <a:p>
            <a:pPr eaLnBrk="1" hangingPunct="1">
              <a:lnSpc>
                <a:spcPct val="80000"/>
              </a:lnSpc>
              <a:buFont typeface="Arial" charset="0"/>
              <a:buNone/>
            </a:pPr>
            <a:endParaRPr lang="nn-NO" sz="1600" smtClean="0">
              <a:latin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tel 1"/>
          <p:cNvSpPr>
            <a:spLocks noGrp="1"/>
          </p:cNvSpPr>
          <p:nvPr>
            <p:ph type="title"/>
          </p:nvPr>
        </p:nvSpPr>
        <p:spPr>
          <a:xfrm>
            <a:off x="468313" y="260350"/>
            <a:ext cx="8229600" cy="504825"/>
          </a:xfrm>
        </p:spPr>
        <p:txBody>
          <a:bodyPr/>
          <a:lstStyle/>
          <a:p>
            <a:pPr eaLnBrk="1" hangingPunct="1"/>
            <a:r>
              <a:rPr lang="nn-NO" sz="2400" smtClean="0">
                <a:latin typeface="Arial" charset="0"/>
              </a:rPr>
              <a:t>Fagområda i Rammeplan.</a:t>
            </a:r>
          </a:p>
        </p:txBody>
      </p:sp>
      <p:sp>
        <p:nvSpPr>
          <p:cNvPr id="18434" name="Plassholder for innhold 2"/>
          <p:cNvSpPr>
            <a:spLocks noGrp="1"/>
          </p:cNvSpPr>
          <p:nvPr>
            <p:ph idx="1"/>
          </p:nvPr>
        </p:nvSpPr>
        <p:spPr>
          <a:xfrm>
            <a:off x="457200" y="1125538"/>
            <a:ext cx="8229600" cy="5000625"/>
          </a:xfrm>
        </p:spPr>
        <p:txBody>
          <a:bodyPr/>
          <a:lstStyle/>
          <a:p>
            <a:pPr eaLnBrk="1" hangingPunct="1">
              <a:lnSpc>
                <a:spcPct val="90000"/>
              </a:lnSpc>
              <a:buFont typeface="Arial" charset="0"/>
              <a:buNone/>
            </a:pPr>
            <a:r>
              <a:rPr lang="nn-NO" sz="1600" smtClean="0">
                <a:latin typeface="Arial" charset="0"/>
              </a:rPr>
              <a:t>Rammeplan er delt inn i 7 fagområde som er sentralt for oppleving, utforsking og læring. Desse</a:t>
            </a:r>
          </a:p>
          <a:p>
            <a:pPr eaLnBrk="1" hangingPunct="1">
              <a:lnSpc>
                <a:spcPct val="90000"/>
              </a:lnSpc>
              <a:buFont typeface="Arial" charset="0"/>
              <a:buNone/>
            </a:pPr>
            <a:r>
              <a:rPr lang="nn-NO" sz="1600" smtClean="0">
                <a:latin typeface="Arial" charset="0"/>
              </a:rPr>
              <a:t>fagområda samsvara godt med dei faga barna seinare vil møta i skulen.  Gode opplevingar og</a:t>
            </a:r>
          </a:p>
          <a:p>
            <a:pPr eaLnBrk="1" hangingPunct="1">
              <a:lnSpc>
                <a:spcPct val="90000"/>
              </a:lnSpc>
              <a:buFont typeface="Arial" charset="0"/>
              <a:buNone/>
            </a:pPr>
            <a:r>
              <a:rPr lang="nn-NO" sz="1600" smtClean="0">
                <a:latin typeface="Arial" charset="0"/>
              </a:rPr>
              <a:t>erfaringar med desse vil gi barn eit positivt forhold til fag og motivasjon og interesse for å læra og</a:t>
            </a:r>
          </a:p>
          <a:p>
            <a:pPr eaLnBrk="1" hangingPunct="1">
              <a:lnSpc>
                <a:spcPct val="90000"/>
              </a:lnSpc>
              <a:buFont typeface="Arial" charset="0"/>
              <a:buNone/>
            </a:pPr>
            <a:r>
              <a:rPr lang="nn-NO" sz="1600" smtClean="0">
                <a:latin typeface="Arial" charset="0"/>
              </a:rPr>
              <a:t>utforska. </a:t>
            </a:r>
          </a:p>
          <a:p>
            <a:pPr eaLnBrk="1" hangingPunct="1">
              <a:lnSpc>
                <a:spcPct val="90000"/>
              </a:lnSpc>
              <a:buFont typeface="Arial" charset="0"/>
              <a:buNone/>
            </a:pPr>
            <a:endParaRPr lang="nn-NO" sz="1600" u="sng" smtClean="0">
              <a:latin typeface="Arial" charset="0"/>
            </a:endParaRPr>
          </a:p>
          <a:p>
            <a:pPr eaLnBrk="1" hangingPunct="1">
              <a:lnSpc>
                <a:spcPct val="90000"/>
              </a:lnSpc>
              <a:buFont typeface="Arial" charset="0"/>
              <a:buNone/>
            </a:pPr>
            <a:r>
              <a:rPr lang="nn-NO" sz="1600" u="sng" smtClean="0">
                <a:latin typeface="Arial" charset="0"/>
              </a:rPr>
              <a:t>Dei 7 fagområda er: </a:t>
            </a:r>
          </a:p>
          <a:p>
            <a:pPr eaLnBrk="1" hangingPunct="1">
              <a:lnSpc>
                <a:spcPct val="90000"/>
              </a:lnSpc>
              <a:buFontTx/>
              <a:buChar char="-"/>
            </a:pPr>
            <a:r>
              <a:rPr lang="nn-NO" sz="1600" smtClean="0">
                <a:latin typeface="Arial" charset="0"/>
              </a:rPr>
              <a:t>Kommunikasjon, språk og tekst</a:t>
            </a:r>
          </a:p>
          <a:p>
            <a:pPr eaLnBrk="1" hangingPunct="1">
              <a:lnSpc>
                <a:spcPct val="90000"/>
              </a:lnSpc>
              <a:buFontTx/>
              <a:buChar char="-"/>
            </a:pPr>
            <a:r>
              <a:rPr lang="nn-NO" sz="1600" smtClean="0">
                <a:latin typeface="Arial" charset="0"/>
              </a:rPr>
              <a:t>Kropp, rørsle og helse</a:t>
            </a:r>
          </a:p>
          <a:p>
            <a:pPr eaLnBrk="1" hangingPunct="1">
              <a:lnSpc>
                <a:spcPct val="90000"/>
              </a:lnSpc>
              <a:buFontTx/>
              <a:buChar char="-"/>
            </a:pPr>
            <a:r>
              <a:rPr lang="nn-NO" sz="1600" smtClean="0">
                <a:latin typeface="Arial" charset="0"/>
              </a:rPr>
              <a:t>Kunst, kultur og kreativitet</a:t>
            </a:r>
          </a:p>
          <a:p>
            <a:pPr eaLnBrk="1" hangingPunct="1">
              <a:lnSpc>
                <a:spcPct val="90000"/>
              </a:lnSpc>
              <a:buFontTx/>
              <a:buChar char="-"/>
            </a:pPr>
            <a:r>
              <a:rPr lang="nn-NO" sz="1600" smtClean="0">
                <a:latin typeface="Arial" charset="0"/>
              </a:rPr>
              <a:t>Natur, miljø og teknikk</a:t>
            </a:r>
          </a:p>
          <a:p>
            <a:pPr eaLnBrk="1" hangingPunct="1">
              <a:lnSpc>
                <a:spcPct val="90000"/>
              </a:lnSpc>
              <a:buFontTx/>
              <a:buChar char="-"/>
            </a:pPr>
            <a:r>
              <a:rPr lang="nn-NO" sz="1600" smtClean="0">
                <a:latin typeface="Arial" charset="0"/>
              </a:rPr>
              <a:t>Etikk, religion og filosofi</a:t>
            </a:r>
          </a:p>
          <a:p>
            <a:pPr eaLnBrk="1" hangingPunct="1">
              <a:lnSpc>
                <a:spcPct val="90000"/>
              </a:lnSpc>
              <a:buFontTx/>
              <a:buChar char="-"/>
            </a:pPr>
            <a:r>
              <a:rPr lang="nn-NO" sz="1600" smtClean="0">
                <a:latin typeface="Arial" charset="0"/>
              </a:rPr>
              <a:t>Nærmiljø og samfunn</a:t>
            </a:r>
          </a:p>
          <a:p>
            <a:pPr eaLnBrk="1" hangingPunct="1">
              <a:lnSpc>
                <a:spcPct val="90000"/>
              </a:lnSpc>
              <a:buFontTx/>
              <a:buChar char="-"/>
            </a:pPr>
            <a:r>
              <a:rPr lang="nn-NO" sz="1600" smtClean="0">
                <a:latin typeface="Arial" charset="0"/>
              </a:rPr>
              <a:t>Tal, rom og form. </a:t>
            </a:r>
          </a:p>
          <a:p>
            <a:pPr eaLnBrk="1" hangingPunct="1">
              <a:lnSpc>
                <a:spcPct val="90000"/>
              </a:lnSpc>
              <a:buFont typeface="Arial" charset="0"/>
              <a:buNone/>
            </a:pPr>
            <a:endParaRPr lang="nn-NO" sz="1600" smtClean="0">
              <a:latin typeface="Arial" charset="0"/>
            </a:endParaRPr>
          </a:p>
          <a:p>
            <a:pPr eaLnBrk="1" hangingPunct="1">
              <a:lnSpc>
                <a:spcPct val="90000"/>
              </a:lnSpc>
              <a:buFont typeface="Arial" charset="0"/>
              <a:buNone/>
            </a:pPr>
            <a:r>
              <a:rPr lang="nn-NO" sz="1600" smtClean="0">
                <a:latin typeface="Arial" charset="0"/>
              </a:rPr>
              <a:t>I aktivitetane og det pedagogiske opplegget vårt vil fagområda sjeldan opptre åleine. Barna skal</a:t>
            </a:r>
          </a:p>
          <a:p>
            <a:pPr eaLnBrk="1" hangingPunct="1">
              <a:lnSpc>
                <a:spcPct val="90000"/>
              </a:lnSpc>
              <a:buFont typeface="Arial" charset="0"/>
              <a:buNone/>
            </a:pPr>
            <a:r>
              <a:rPr lang="nn-NO" sz="1600" smtClean="0">
                <a:latin typeface="Arial" charset="0"/>
              </a:rPr>
              <a:t>bli kjent med og utforska ulike arbeidsmåtar utifrå interesse, alder og modning. </a:t>
            </a:r>
          </a:p>
          <a:p>
            <a:pPr eaLnBrk="1" hangingPunct="1">
              <a:lnSpc>
                <a:spcPct val="90000"/>
              </a:lnSpc>
              <a:buFont typeface="Arial" charset="0"/>
              <a:buNone/>
            </a:pPr>
            <a:r>
              <a:rPr lang="nn-NO" sz="1600" smtClean="0">
                <a:latin typeface="Arial" charset="0"/>
              </a:rPr>
              <a:t>Barnehagen vil vera meir opptekne av prosessane enn det ferdige produkt.</a:t>
            </a:r>
            <a:r>
              <a:rPr lang="nn-NO" sz="1500" smtClean="0"/>
              <a:t> </a:t>
            </a:r>
          </a:p>
        </p:txBody>
      </p:sp>
      <p:pic>
        <p:nvPicPr>
          <p:cNvPr id="18437" name="Picture 5" descr="nye barnehagen 033"/>
          <p:cNvPicPr>
            <a:picLocks noChangeAspect="1" noChangeArrowheads="1"/>
          </p:cNvPicPr>
          <p:nvPr/>
        </p:nvPicPr>
        <p:blipFill>
          <a:blip r:embed="rId2"/>
          <a:srcRect/>
          <a:stretch>
            <a:fillRect/>
          </a:stretch>
        </p:blipFill>
        <p:spPr bwMode="auto">
          <a:xfrm>
            <a:off x="4716463" y="3163888"/>
            <a:ext cx="3262312" cy="2176462"/>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tel 3"/>
          <p:cNvSpPr>
            <a:spLocks noGrp="1"/>
          </p:cNvSpPr>
          <p:nvPr>
            <p:ph type="title"/>
          </p:nvPr>
        </p:nvSpPr>
        <p:spPr>
          <a:xfrm>
            <a:off x="457200" y="273050"/>
            <a:ext cx="82550" cy="69850"/>
          </a:xfrm>
        </p:spPr>
        <p:txBody>
          <a:bodyPr/>
          <a:lstStyle/>
          <a:p>
            <a:pPr eaLnBrk="1" hangingPunct="1"/>
            <a:endParaRPr lang="nn-NO" smtClean="0"/>
          </a:p>
        </p:txBody>
      </p:sp>
      <p:sp>
        <p:nvSpPr>
          <p:cNvPr id="19458" name="Plassholder for tekst 5"/>
          <p:cNvSpPr>
            <a:spLocks noGrp="1"/>
          </p:cNvSpPr>
          <p:nvPr>
            <p:ph type="body" sz="half" idx="2"/>
          </p:nvPr>
        </p:nvSpPr>
        <p:spPr>
          <a:xfrm>
            <a:off x="457200" y="908050"/>
            <a:ext cx="3008313" cy="5218113"/>
          </a:xfrm>
        </p:spPr>
        <p:txBody>
          <a:bodyPr/>
          <a:lstStyle/>
          <a:p>
            <a:pPr eaLnBrk="1" hangingPunct="1">
              <a:lnSpc>
                <a:spcPct val="90000"/>
              </a:lnSpc>
            </a:pPr>
            <a:endParaRPr lang="nn-NO" sz="2000" smtClean="0"/>
          </a:p>
          <a:p>
            <a:pPr eaLnBrk="1" hangingPunct="1">
              <a:lnSpc>
                <a:spcPct val="90000"/>
              </a:lnSpc>
            </a:pPr>
            <a:r>
              <a:rPr lang="nn-NO" sz="1800" smtClean="0">
                <a:latin typeface="Arial" charset="0"/>
              </a:rPr>
              <a:t>Vi vaksne vil ta vare på barnehagetida og meinar at den har sin eigen verdi. Vi vil ta vare på enkeltdagar og sjå enkeltbarnet. Vi vil jobbe i små grupper der enkelte kan få forske utifrå sin alder, interesse og modning, Vi vil vera ”støttande stillas” for barna slik at dei sjølve får forske seg fram til sine sanningar.  Det er barna som viser vegen og vi vaksne skal undre oss saman med dei. Vi vil vera gode rollemodellar. Barn gjer ikkje som me seier men dei gjer som me gjer.</a:t>
            </a:r>
            <a:r>
              <a:rPr lang="nn-NO" sz="2000" smtClean="0"/>
              <a:t> </a:t>
            </a:r>
          </a:p>
        </p:txBody>
      </p:sp>
      <p:pic>
        <p:nvPicPr>
          <p:cNvPr id="19459" name="Picture 5" descr="Orange utsikt2"/>
          <p:cNvPicPr>
            <a:picLocks noChangeAspect="1" noChangeArrowheads="1"/>
          </p:cNvPicPr>
          <p:nvPr/>
        </p:nvPicPr>
        <p:blipFill>
          <a:blip r:embed="rId2"/>
          <a:srcRect/>
          <a:stretch>
            <a:fillRect/>
          </a:stretch>
        </p:blipFill>
        <p:spPr bwMode="auto">
          <a:xfrm>
            <a:off x="3924300" y="1844675"/>
            <a:ext cx="4508500" cy="3379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tel 3"/>
          <p:cNvSpPr>
            <a:spLocks noGrp="1"/>
          </p:cNvSpPr>
          <p:nvPr>
            <p:ph type="title"/>
          </p:nvPr>
        </p:nvSpPr>
        <p:spPr/>
        <p:txBody>
          <a:bodyPr/>
          <a:lstStyle/>
          <a:p>
            <a:pPr eaLnBrk="1" hangingPunct="1"/>
            <a:r>
              <a:rPr lang="nn-NO" sz="2400" smtClean="0">
                <a:latin typeface="Arial" charset="0"/>
              </a:rPr>
              <a:t>Inspirasjon frå Reggio Emilia.</a:t>
            </a:r>
            <a:r>
              <a:rPr lang="nn-NO" smtClean="0"/>
              <a:t> </a:t>
            </a:r>
          </a:p>
        </p:txBody>
      </p:sp>
      <p:sp>
        <p:nvSpPr>
          <p:cNvPr id="20482" name="Plassholder for tekst 5"/>
          <p:cNvSpPr>
            <a:spLocks noGrp="1"/>
          </p:cNvSpPr>
          <p:nvPr>
            <p:ph type="body" sz="half" idx="2"/>
          </p:nvPr>
        </p:nvSpPr>
        <p:spPr/>
        <p:txBody>
          <a:bodyPr/>
          <a:lstStyle/>
          <a:p>
            <a:pPr eaLnBrk="1" hangingPunct="1">
              <a:lnSpc>
                <a:spcPct val="80000"/>
              </a:lnSpc>
            </a:pPr>
            <a:r>
              <a:rPr lang="nn-NO" sz="1200" smtClean="0">
                <a:latin typeface="Arial" charset="0"/>
              </a:rPr>
              <a:t>Reggio Emilia er ein by i Italia som i etterkrigstida bestemte seg for å satse på barn og barnehagar. Loris Malaguzzi blir rekna som grunnleggaren for denne pedagogikken. Det grunnleggande i denne pedagogikken er at dei har tru på at barn er født intelligente og at dei lærer gjennom å konstruera sin eigne kunnskap i samhandling med andre barn, omgjevnadane sine og kompetente, nysgjerrige vaksne. Barn har alle høve for å utvikla seg men treng vaksne som legg til rette for mest mogleg utvikling, late barnet få høve til å utforske og tolke omgjevnadane sine.  </a:t>
            </a:r>
          </a:p>
          <a:p>
            <a:pPr eaLnBrk="1" hangingPunct="1">
              <a:lnSpc>
                <a:spcPct val="80000"/>
              </a:lnSpc>
            </a:pPr>
            <a:r>
              <a:rPr lang="nn-NO" sz="1200" smtClean="0">
                <a:latin typeface="Arial" charset="0"/>
              </a:rPr>
              <a:t>Barn kan og vil medvirka og må få høve til det. Loris  Malaguzzi snakkar om at barn han 100 språk og at me frarøvar dei 99 av dei. </a:t>
            </a:r>
          </a:p>
          <a:p>
            <a:pPr eaLnBrk="1" hangingPunct="1">
              <a:lnSpc>
                <a:spcPct val="80000"/>
              </a:lnSpc>
            </a:pPr>
            <a:r>
              <a:rPr lang="nn-NO" sz="1200" smtClean="0">
                <a:latin typeface="Arial" charset="0"/>
              </a:rPr>
              <a:t>Reggio Emilia pedagogikken er i stadig utvikling og endring i takt med samfunnets endringar og barnas behov. Dette er ikkje ein filosofi som kan kopierast men me kan late oss inspirera og legge til rette utifrå våre føresetnadar.</a:t>
            </a:r>
          </a:p>
          <a:p>
            <a:pPr eaLnBrk="1" hangingPunct="1">
              <a:lnSpc>
                <a:spcPct val="80000"/>
              </a:lnSpc>
            </a:pPr>
            <a:endParaRPr lang="nn-NO" sz="1200" smtClean="0">
              <a:latin typeface="Arial" charset="0"/>
            </a:endParaRPr>
          </a:p>
          <a:p>
            <a:pPr eaLnBrk="1" hangingPunct="1">
              <a:lnSpc>
                <a:spcPct val="80000"/>
              </a:lnSpc>
            </a:pPr>
            <a:r>
              <a:rPr lang="nn-NO" sz="1200" smtClean="0">
                <a:latin typeface="Arial" charset="0"/>
              </a:rPr>
              <a:t>Me jobbar utifrå at det er 3 pedagogar i barnehagen som spelar viktig rolla. </a:t>
            </a:r>
          </a:p>
          <a:p>
            <a:pPr eaLnBrk="1" hangingPunct="1">
              <a:lnSpc>
                <a:spcPct val="80000"/>
              </a:lnSpc>
              <a:buFont typeface="Arial" charset="0"/>
              <a:buAutoNum type="arabicPeriod"/>
            </a:pPr>
            <a:r>
              <a:rPr lang="nn-NO" sz="1200" smtClean="0">
                <a:latin typeface="Arial" charset="0"/>
              </a:rPr>
              <a:t>Pedagog- barnet</a:t>
            </a:r>
          </a:p>
          <a:p>
            <a:pPr eaLnBrk="1" hangingPunct="1">
              <a:lnSpc>
                <a:spcPct val="80000"/>
              </a:lnSpc>
              <a:buFont typeface="Arial" charset="0"/>
              <a:buAutoNum type="arabicPeriod"/>
            </a:pPr>
            <a:r>
              <a:rPr lang="nn-NO" sz="1200" smtClean="0">
                <a:latin typeface="Arial" charset="0"/>
              </a:rPr>
              <a:t>Pedagog- vaksne</a:t>
            </a:r>
          </a:p>
          <a:p>
            <a:pPr eaLnBrk="1" hangingPunct="1">
              <a:lnSpc>
                <a:spcPct val="80000"/>
              </a:lnSpc>
              <a:buFont typeface="Arial" charset="0"/>
              <a:buAutoNum type="arabicPeriod"/>
            </a:pPr>
            <a:r>
              <a:rPr lang="nn-NO" sz="1200" smtClean="0">
                <a:latin typeface="Arial" charset="0"/>
              </a:rPr>
              <a:t>Pedagog- fysisk miljø. </a:t>
            </a:r>
          </a:p>
        </p:txBody>
      </p:sp>
      <p:pic>
        <p:nvPicPr>
          <p:cNvPr id="20483" name="Plassholder for innhold 6"/>
          <p:cNvPicPr>
            <a:picLocks noGrp="1"/>
          </p:cNvPicPr>
          <p:nvPr>
            <p:ph idx="1"/>
          </p:nvPr>
        </p:nvPicPr>
        <p:blipFill>
          <a:blip r:embed="rId2"/>
          <a:srcRect/>
          <a:stretch>
            <a:fillRect/>
          </a:stretch>
        </p:blipFill>
        <p:spPr>
          <a:xfrm>
            <a:off x="4643438" y="3500438"/>
            <a:ext cx="3805237" cy="2305050"/>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ktangel 4"/>
          <p:cNvSpPr>
            <a:spLocks noChangeArrowheads="1"/>
          </p:cNvSpPr>
          <p:nvPr/>
        </p:nvSpPr>
        <p:spPr bwMode="auto">
          <a:xfrm>
            <a:off x="395288" y="188913"/>
            <a:ext cx="8353425" cy="5410200"/>
          </a:xfrm>
          <a:prstGeom prst="rect">
            <a:avLst/>
          </a:prstGeom>
          <a:noFill/>
          <a:ln w="9525">
            <a:noFill/>
            <a:miter lim="800000"/>
            <a:headEnd/>
            <a:tailEnd/>
          </a:ln>
        </p:spPr>
        <p:txBody>
          <a:bodyPr>
            <a:spAutoFit/>
          </a:bodyPr>
          <a:lstStyle/>
          <a:p>
            <a:endParaRPr lang="nn-NO" sz="1400" u="sng">
              <a:latin typeface="Calibri" pitchFamily="34" charset="0"/>
            </a:endParaRPr>
          </a:p>
          <a:p>
            <a:r>
              <a:rPr lang="nn-NO" sz="1400" u="sng"/>
              <a:t>1. pedagogen: Barnet- forskaren. </a:t>
            </a:r>
          </a:p>
          <a:p>
            <a:r>
              <a:rPr lang="nn-NO" sz="1400"/>
              <a:t>Rammeplan seier at barn har rett til å sei sin meining, og barnet sin rett skal vektleggast. Kor omfattande barna sin medverknad i kvardagen er avhenger av barna sin alder, modning og funksjonsnivå. Både kroppsleg og språkleg gir barn uttrykk for korleis dei har det i barnehagen. Me vil stimulera barn slik at dei tenker sjølve og får rom til å uttrykke sine meiningar. Barn skal bli sett, høyrt og verdsett for sin kompetanse. Me trur at barn lærer best gjennom teoriar, erfaringar og forsking. Dess meir barn deltek - dess meir lærer dei. Barn observerar, tek på, luktar og smakar på. Barn lærer strategiar, prøver ut hypotesar, feilar, tek pausar og prøver på nytt. Barn er forskarane og gjennom leiken bygger dei sin eigen læring. </a:t>
            </a:r>
          </a:p>
          <a:p>
            <a:endParaRPr lang="nn-NO" sz="1400" u="sng"/>
          </a:p>
          <a:p>
            <a:r>
              <a:rPr lang="nn-NO" sz="1400" u="sng"/>
              <a:t>2. pedagogen: Vaksne - medforskaren. </a:t>
            </a:r>
          </a:p>
          <a:p>
            <a:r>
              <a:rPr lang="nn-NO" sz="1400"/>
              <a:t>Dei vaksne må vera tilstades der barn er og lytta til deiras innspel. Me må vera nysgjerrige vaksne saman med barna. Det er ikkje eit mål å gi barn ferdige svar på det dei lurer på men å undre oss saman med dei. På denne måten inspirera me til nysgjerrigheit. Dei vaksne skal tilrettelegga og rettleia barna. Oppmuntring og støtte frå vaksne vil gi barn høve til å utvikla og tru på eigen meistring.  </a:t>
            </a:r>
          </a:p>
          <a:p>
            <a:r>
              <a:rPr lang="nn-NO" sz="1400"/>
              <a:t>Vaksne må lytte meir enn dei snakka. Stille spørsmål i staden for å gi alle ferdige svar. Vera nysgjerrige i staden for å gi informasjon, og oppmuntra til forsking i staden for å overføra kunnskap.  Vaksne og barn er likeverdige men ikkje likestilt. </a:t>
            </a:r>
          </a:p>
          <a:p>
            <a:endParaRPr lang="nn-NO" sz="1400" u="sng"/>
          </a:p>
          <a:p>
            <a:r>
              <a:rPr lang="nn-NO" sz="1400" u="sng"/>
              <a:t>3.pedagogen: Fysiske miljøet. Fleksibelt og stimulerande. </a:t>
            </a:r>
          </a:p>
          <a:p>
            <a:r>
              <a:rPr lang="nn-NO" sz="1400"/>
              <a:t>Dei vaksne har ansvar for å skapa eit fysisk miljø som inspirerar og utfordrar barn, og som vekker undring og nysgjerrigheit.  Fysiske miljøet må kunne endra seg ettersom barna behov forandra seg og utifrå kva barna er opptekne av.  </a:t>
            </a:r>
          </a:p>
          <a:p>
            <a:endParaRPr lang="nn-NO" sz="1400"/>
          </a:p>
        </p:txBody>
      </p:sp>
      <p:sp>
        <p:nvSpPr>
          <p:cNvPr id="21506" name="Rectangle 3"/>
          <p:cNvSpPr>
            <a:spLocks noChangeArrowheads="1"/>
          </p:cNvSpPr>
          <p:nvPr/>
        </p:nvSpPr>
        <p:spPr bwMode="auto">
          <a:xfrm>
            <a:off x="8820150" y="5300663"/>
            <a:ext cx="182563" cy="365125"/>
          </a:xfrm>
          <a:prstGeom prst="rect">
            <a:avLst/>
          </a:prstGeom>
          <a:noFill/>
          <a:ln w="9525">
            <a:noFill/>
            <a:miter lim="800000"/>
            <a:headEnd/>
            <a:tailEnd/>
          </a:ln>
        </p:spPr>
        <p:txBody>
          <a:bodyPr anchor="ctr"/>
          <a:lstStyle/>
          <a:p>
            <a:pPr algn="r"/>
            <a:endParaRPr lang="nn-NO">
              <a:latin typeface="Calibri" pitchFamily="34" charset="0"/>
            </a:endParaRPr>
          </a:p>
        </p:txBody>
      </p:sp>
      <p:pic>
        <p:nvPicPr>
          <p:cNvPr id="21507" name="Picture 1" descr="Sitat"/>
          <p:cNvPicPr>
            <a:picLocks noChangeAspect="1" noChangeArrowheads="1"/>
          </p:cNvPicPr>
          <p:nvPr/>
        </p:nvPicPr>
        <p:blipFill>
          <a:blip r:embed="rId2"/>
          <a:srcRect/>
          <a:stretch>
            <a:fillRect/>
          </a:stretch>
        </p:blipFill>
        <p:spPr bwMode="auto">
          <a:xfrm>
            <a:off x="0" y="0"/>
            <a:ext cx="190500" cy="190500"/>
          </a:xfrm>
          <a:prstGeom prst="rect">
            <a:avLst/>
          </a:prstGeom>
          <a:noFill/>
          <a:ln w="9525">
            <a:noFill/>
            <a:miter lim="800000"/>
            <a:headEnd/>
            <a:tailEnd/>
          </a:ln>
        </p:spPr>
      </p:pic>
      <p:pic>
        <p:nvPicPr>
          <p:cNvPr id="21508" name="Picture 2" descr="Sitat"/>
          <p:cNvPicPr>
            <a:picLocks noChangeAspect="1" noChangeArrowheads="1"/>
          </p:cNvPicPr>
          <p:nvPr/>
        </p:nvPicPr>
        <p:blipFill>
          <a:blip r:embed="rId3"/>
          <a:srcRect/>
          <a:stretch>
            <a:fillRect/>
          </a:stretch>
        </p:blipFill>
        <p:spPr bwMode="auto">
          <a:xfrm>
            <a:off x="0" y="0"/>
            <a:ext cx="190500" cy="19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4"/>
          <p:cNvSpPr>
            <a:spLocks noChangeArrowheads="1"/>
          </p:cNvSpPr>
          <p:nvPr/>
        </p:nvSpPr>
        <p:spPr bwMode="auto">
          <a:xfrm>
            <a:off x="323850" y="333375"/>
            <a:ext cx="8280400" cy="6492875"/>
          </a:xfrm>
          <a:prstGeom prst="rect">
            <a:avLst/>
          </a:prstGeom>
          <a:noFill/>
          <a:ln w="9525">
            <a:noFill/>
            <a:miter lim="800000"/>
            <a:headEnd/>
            <a:tailEnd/>
          </a:ln>
        </p:spPr>
        <p:txBody>
          <a:bodyPr>
            <a:spAutoFit/>
          </a:bodyPr>
          <a:lstStyle/>
          <a:p>
            <a:r>
              <a:rPr lang="nn-NO" sz="1000" b="1"/>
              <a:t>Et barn har hundre språk </a:t>
            </a:r>
            <a:endParaRPr lang="nn-NO" sz="1000"/>
          </a:p>
          <a:p>
            <a:r>
              <a:rPr lang="nn-NO" sz="1000" b="1"/>
              <a:t>av Loris Malaguzzi </a:t>
            </a:r>
          </a:p>
          <a:p>
            <a:endParaRPr lang="nn-NO" sz="1000"/>
          </a:p>
          <a:p>
            <a:r>
              <a:rPr lang="nn-NO" sz="1000"/>
              <a:t>Et barn er skapt i og av hundre </a:t>
            </a:r>
          </a:p>
          <a:p>
            <a:r>
              <a:rPr lang="nn-NO" sz="1000"/>
              <a:t>Barnet har hundre språk </a:t>
            </a:r>
          </a:p>
          <a:p>
            <a:r>
              <a:rPr lang="nn-NO" sz="1000"/>
              <a:t>hundre hender </a:t>
            </a:r>
          </a:p>
          <a:p>
            <a:r>
              <a:rPr lang="nn-NO" sz="1000"/>
              <a:t>hundre tanker </a:t>
            </a:r>
          </a:p>
          <a:p>
            <a:r>
              <a:rPr lang="nn-NO" sz="1000"/>
              <a:t>hundre måter og tenke på </a:t>
            </a:r>
          </a:p>
          <a:p>
            <a:r>
              <a:rPr lang="nn-NO" sz="1000"/>
              <a:t>å leke på, å snakke på </a:t>
            </a:r>
          </a:p>
          <a:p>
            <a:r>
              <a:rPr lang="nn-NO" sz="1000"/>
              <a:t>hundre – alltid hundre </a:t>
            </a:r>
          </a:p>
          <a:p>
            <a:r>
              <a:rPr lang="nn-NO" sz="1000"/>
              <a:t>måter å lytte på </a:t>
            </a:r>
          </a:p>
          <a:p>
            <a:r>
              <a:rPr lang="nn-NO" sz="1000"/>
              <a:t>å overraske på og elske på </a:t>
            </a:r>
          </a:p>
          <a:p>
            <a:r>
              <a:rPr lang="nn-NO" sz="1000"/>
              <a:t>hundre gleder </a:t>
            </a:r>
          </a:p>
          <a:p>
            <a:r>
              <a:rPr lang="nn-NO" sz="1000"/>
              <a:t>for å synge og forstå </a:t>
            </a:r>
          </a:p>
          <a:p>
            <a:r>
              <a:rPr lang="nn-NO" sz="1000"/>
              <a:t>hundre verdener </a:t>
            </a:r>
          </a:p>
          <a:p>
            <a:r>
              <a:rPr lang="nn-NO" sz="1000"/>
              <a:t>å drømme </a:t>
            </a:r>
          </a:p>
          <a:p>
            <a:r>
              <a:rPr lang="nn-NO" sz="1000"/>
              <a:t>Barnet har hundre språk </a:t>
            </a:r>
          </a:p>
          <a:p>
            <a:r>
              <a:rPr lang="nn-NO" sz="1000"/>
              <a:t>men har blitt frarøvet nittini </a:t>
            </a:r>
          </a:p>
          <a:p>
            <a:r>
              <a:rPr lang="nn-NO" sz="1000"/>
              <a:t>Skolen og kulturen </a:t>
            </a:r>
          </a:p>
          <a:p>
            <a:r>
              <a:rPr lang="nn-NO" sz="1000"/>
              <a:t>skiller hode fra kroppen </a:t>
            </a:r>
          </a:p>
          <a:p>
            <a:r>
              <a:rPr lang="nn-NO" sz="1000"/>
              <a:t>og barnet blir fortalt: </a:t>
            </a:r>
          </a:p>
          <a:p>
            <a:r>
              <a:rPr lang="nn-NO" sz="1000"/>
              <a:t>å tenke uten hender </a:t>
            </a:r>
          </a:p>
          <a:p>
            <a:r>
              <a:rPr lang="nn-NO" sz="1000"/>
              <a:t>å handle uten hode </a:t>
            </a:r>
          </a:p>
          <a:p>
            <a:r>
              <a:rPr lang="nn-NO" sz="1000"/>
              <a:t>å lytte uten å snakke </a:t>
            </a:r>
          </a:p>
          <a:p>
            <a:r>
              <a:rPr lang="nn-NO" sz="1000"/>
              <a:t>å forstå uten glede </a:t>
            </a:r>
          </a:p>
          <a:p>
            <a:r>
              <a:rPr lang="nn-NO" sz="1000"/>
              <a:t>og elske og fortrylles </a:t>
            </a:r>
          </a:p>
          <a:p>
            <a:r>
              <a:rPr lang="nn-NO" sz="1000"/>
              <a:t>bare til jul og påske </a:t>
            </a:r>
          </a:p>
          <a:p>
            <a:r>
              <a:rPr lang="nn-NO" sz="1000"/>
              <a:t>De blir fortalt: </a:t>
            </a:r>
          </a:p>
          <a:p>
            <a:r>
              <a:rPr lang="nn-NO" sz="1000"/>
              <a:t>Å oppdage en verden som allerede </a:t>
            </a:r>
          </a:p>
          <a:p>
            <a:r>
              <a:rPr lang="nn-NO" sz="1000"/>
              <a:t>finnes </a:t>
            </a:r>
          </a:p>
          <a:p>
            <a:r>
              <a:rPr lang="nn-NO" sz="1000"/>
              <a:t>og av hundre blir de frarøvet nittini </a:t>
            </a:r>
          </a:p>
          <a:p>
            <a:r>
              <a:rPr lang="nn-NO" sz="1000"/>
              <a:t>De blir fortalt: </a:t>
            </a:r>
          </a:p>
          <a:p>
            <a:r>
              <a:rPr lang="nn-NO" sz="1000"/>
              <a:t>at glede og arbeid </a:t>
            </a:r>
          </a:p>
          <a:p>
            <a:r>
              <a:rPr lang="nn-NO" sz="1000"/>
              <a:t>virkelighet og fantasi </a:t>
            </a:r>
          </a:p>
          <a:p>
            <a:r>
              <a:rPr lang="nn-NO" sz="1000"/>
              <a:t>vitenskap og forestillingsevne </a:t>
            </a:r>
          </a:p>
          <a:p>
            <a:r>
              <a:rPr lang="nn-NO" sz="1000"/>
              <a:t>himmel og jord </a:t>
            </a:r>
          </a:p>
          <a:p>
            <a:r>
              <a:rPr lang="nn-NO" sz="1000"/>
              <a:t>fornuft og drøm </a:t>
            </a:r>
          </a:p>
          <a:p>
            <a:r>
              <a:rPr lang="nn-NO" sz="1000"/>
              <a:t>ikke passer sammen </a:t>
            </a:r>
          </a:p>
          <a:p>
            <a:r>
              <a:rPr lang="nn-NO" sz="1000"/>
              <a:t>Kort sagt blir de fortalt </a:t>
            </a:r>
          </a:p>
          <a:p>
            <a:r>
              <a:rPr lang="nn-NO" sz="1000"/>
              <a:t>at hundre ikke finnes </a:t>
            </a:r>
          </a:p>
          <a:p>
            <a:r>
              <a:rPr lang="nn-NO" sz="1000"/>
              <a:t>Men barnet sier: </a:t>
            </a:r>
          </a:p>
          <a:p>
            <a:r>
              <a:rPr lang="nn-NO" sz="1000"/>
              <a:t>Visst finnes hundre </a:t>
            </a:r>
          </a:p>
        </p:txBody>
      </p:sp>
      <p:pic>
        <p:nvPicPr>
          <p:cNvPr id="22530" name="Picture 6" descr="samarbeid puzz"/>
          <p:cNvPicPr>
            <a:picLocks noChangeAspect="1" noChangeArrowheads="1"/>
          </p:cNvPicPr>
          <p:nvPr/>
        </p:nvPicPr>
        <p:blipFill>
          <a:blip r:embed="rId2"/>
          <a:srcRect/>
          <a:stretch>
            <a:fillRect/>
          </a:stretch>
        </p:blipFill>
        <p:spPr bwMode="auto">
          <a:xfrm>
            <a:off x="4427538" y="1608138"/>
            <a:ext cx="3232150" cy="2803525"/>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1560</TotalTime>
  <Words>2684</Words>
  <Application>Microsoft Office PowerPoint</Application>
  <PresentationFormat>Skjermfremvisning (4:3)</PresentationFormat>
  <Paragraphs>352</Paragraphs>
  <Slides>16</Slides>
  <Notes>0</Notes>
  <HiddenSlides>0</HiddenSlides>
  <MMClips>0</MMClips>
  <ScaleCrop>false</ScaleCrop>
  <HeadingPairs>
    <vt:vector size="6" baseType="variant">
      <vt:variant>
        <vt:lpstr>Brukte skrifter</vt:lpstr>
      </vt:variant>
      <vt:variant>
        <vt:i4>2</vt:i4>
      </vt:variant>
      <vt:variant>
        <vt:lpstr>Utformingsmal</vt:lpstr>
      </vt:variant>
      <vt:variant>
        <vt:i4>1</vt:i4>
      </vt:variant>
      <vt:variant>
        <vt:lpstr>Lysbildetitler</vt:lpstr>
      </vt:variant>
      <vt:variant>
        <vt:i4>16</vt:i4>
      </vt:variant>
    </vt:vector>
  </HeadingPairs>
  <TitlesOfParts>
    <vt:vector size="19" baseType="lpstr">
      <vt:lpstr>Arial</vt:lpstr>
      <vt:lpstr>Calibri</vt:lpstr>
      <vt:lpstr>Office-tema</vt:lpstr>
      <vt:lpstr>Lysbilde 1</vt:lpstr>
      <vt:lpstr>Innhaldsliste</vt:lpstr>
      <vt:lpstr>FORORD:  </vt:lpstr>
      <vt:lpstr>Litt om oss: </vt:lpstr>
      <vt:lpstr>Fagområda i Rammeplan.</vt:lpstr>
      <vt:lpstr>Lysbilde 6</vt:lpstr>
      <vt:lpstr>Inspirasjon frå Reggio Emilia. </vt:lpstr>
      <vt:lpstr>Lysbilde 8</vt:lpstr>
      <vt:lpstr>Lysbilde 9</vt:lpstr>
      <vt:lpstr>Prosjektarbeid. </vt:lpstr>
      <vt:lpstr>Dokumentasjon</vt:lpstr>
      <vt:lpstr>k</vt:lpstr>
      <vt:lpstr>Lysbilde 13</vt:lpstr>
      <vt:lpstr>Våre samarbeidspartnarar  </vt:lpstr>
      <vt:lpstr>ÅRSHJUL </vt:lpstr>
      <vt:lpstr>Gaupne barnehage </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Visjon: ”med barna bygger vi framtida”</dc:title>
  <dc:creator>Gunnhild</dc:creator>
  <cp:lastModifiedBy>26gunhol</cp:lastModifiedBy>
  <cp:revision>14</cp:revision>
  <dcterms:created xsi:type="dcterms:W3CDTF">2011-10-27T08:58:13Z</dcterms:created>
  <dcterms:modified xsi:type="dcterms:W3CDTF">2012-10-17T13:19:07Z</dcterms:modified>
</cp:coreProperties>
</file>