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n-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n-NO"/>
          </a:p>
        </p:txBody>
      </p:sp>
      <p:sp>
        <p:nvSpPr>
          <p:cNvPr id="4" name="Plassholder for dato 3"/>
          <p:cNvSpPr>
            <a:spLocks noGrp="1"/>
          </p:cNvSpPr>
          <p:nvPr>
            <p:ph type="dt" sz="half" idx="10"/>
          </p:nvPr>
        </p:nvSpPr>
        <p:spPr/>
        <p:txBody>
          <a:bodyPr/>
          <a:lstStyle/>
          <a:p>
            <a:fld id="{810246BF-D1E4-431B-A679-02A0C84DB48E}" type="datetimeFigureOut">
              <a:rPr lang="nn-NO" smtClean="0"/>
              <a:t>25.11.2015</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4159007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810246BF-D1E4-431B-A679-02A0C84DB48E}" type="datetimeFigureOut">
              <a:rPr lang="nn-NO" smtClean="0"/>
              <a:t>25.11.2015</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19636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n-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810246BF-D1E4-431B-A679-02A0C84DB48E}" type="datetimeFigureOut">
              <a:rPr lang="nn-NO" smtClean="0"/>
              <a:t>25.11.2015</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415906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810246BF-D1E4-431B-A679-02A0C84DB48E}" type="datetimeFigureOut">
              <a:rPr lang="nn-NO" smtClean="0"/>
              <a:t>25.11.2015</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410499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810246BF-D1E4-431B-A679-02A0C84DB48E}" type="datetimeFigureOut">
              <a:rPr lang="nn-NO" smtClean="0"/>
              <a:t>25.11.2015</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11231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dato 4"/>
          <p:cNvSpPr>
            <a:spLocks noGrp="1"/>
          </p:cNvSpPr>
          <p:nvPr>
            <p:ph type="dt" sz="half" idx="10"/>
          </p:nvPr>
        </p:nvSpPr>
        <p:spPr/>
        <p:txBody>
          <a:bodyPr/>
          <a:lstStyle/>
          <a:p>
            <a:fld id="{810246BF-D1E4-431B-A679-02A0C84DB48E}" type="datetimeFigureOut">
              <a:rPr lang="nn-NO" smtClean="0"/>
              <a:t>25.11.2015</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391884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7" name="Plassholder for dato 6"/>
          <p:cNvSpPr>
            <a:spLocks noGrp="1"/>
          </p:cNvSpPr>
          <p:nvPr>
            <p:ph type="dt" sz="half" idx="10"/>
          </p:nvPr>
        </p:nvSpPr>
        <p:spPr/>
        <p:txBody>
          <a:bodyPr/>
          <a:lstStyle/>
          <a:p>
            <a:fld id="{810246BF-D1E4-431B-A679-02A0C84DB48E}" type="datetimeFigureOut">
              <a:rPr lang="nn-NO" smtClean="0"/>
              <a:t>25.11.2015</a:t>
            </a:fld>
            <a:endParaRPr lang="nn-NO"/>
          </a:p>
        </p:txBody>
      </p:sp>
      <p:sp>
        <p:nvSpPr>
          <p:cNvPr id="8" name="Plassholder for bunntekst 7"/>
          <p:cNvSpPr>
            <a:spLocks noGrp="1"/>
          </p:cNvSpPr>
          <p:nvPr>
            <p:ph type="ftr" sz="quarter" idx="11"/>
          </p:nvPr>
        </p:nvSpPr>
        <p:spPr/>
        <p:txBody>
          <a:bodyPr/>
          <a:lstStyle/>
          <a:p>
            <a:endParaRPr lang="nn-NO"/>
          </a:p>
        </p:txBody>
      </p:sp>
      <p:sp>
        <p:nvSpPr>
          <p:cNvPr id="9" name="Plassholder for lysbildenummer 8"/>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321905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dato 2"/>
          <p:cNvSpPr>
            <a:spLocks noGrp="1"/>
          </p:cNvSpPr>
          <p:nvPr>
            <p:ph type="dt" sz="half" idx="10"/>
          </p:nvPr>
        </p:nvSpPr>
        <p:spPr/>
        <p:txBody>
          <a:bodyPr/>
          <a:lstStyle/>
          <a:p>
            <a:fld id="{810246BF-D1E4-431B-A679-02A0C84DB48E}" type="datetimeFigureOut">
              <a:rPr lang="nn-NO" smtClean="0"/>
              <a:t>25.11.2015</a:t>
            </a:fld>
            <a:endParaRPr lang="nn-NO"/>
          </a:p>
        </p:txBody>
      </p:sp>
      <p:sp>
        <p:nvSpPr>
          <p:cNvPr id="4" name="Plassholder for bunntekst 3"/>
          <p:cNvSpPr>
            <a:spLocks noGrp="1"/>
          </p:cNvSpPr>
          <p:nvPr>
            <p:ph type="ftr" sz="quarter" idx="11"/>
          </p:nvPr>
        </p:nvSpPr>
        <p:spPr/>
        <p:txBody>
          <a:bodyPr/>
          <a:lstStyle/>
          <a:p>
            <a:endParaRPr lang="nn-NO"/>
          </a:p>
        </p:txBody>
      </p:sp>
      <p:sp>
        <p:nvSpPr>
          <p:cNvPr id="5" name="Plassholder for lysbildenummer 4"/>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179561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10246BF-D1E4-431B-A679-02A0C84DB48E}" type="datetimeFigureOut">
              <a:rPr lang="nn-NO" smtClean="0"/>
              <a:t>25.11.2015</a:t>
            </a:fld>
            <a:endParaRPr lang="nn-NO"/>
          </a:p>
        </p:txBody>
      </p:sp>
      <p:sp>
        <p:nvSpPr>
          <p:cNvPr id="3" name="Plassholder for bunntekst 2"/>
          <p:cNvSpPr>
            <a:spLocks noGrp="1"/>
          </p:cNvSpPr>
          <p:nvPr>
            <p:ph type="ftr" sz="quarter" idx="11"/>
          </p:nvPr>
        </p:nvSpPr>
        <p:spPr/>
        <p:txBody>
          <a:bodyPr/>
          <a:lstStyle/>
          <a:p>
            <a:endParaRPr lang="nn-NO"/>
          </a:p>
        </p:txBody>
      </p:sp>
      <p:sp>
        <p:nvSpPr>
          <p:cNvPr id="4" name="Plassholder for lysbildenummer 3"/>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152814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n-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10246BF-D1E4-431B-A679-02A0C84DB48E}" type="datetimeFigureOut">
              <a:rPr lang="nn-NO" smtClean="0"/>
              <a:t>25.11.2015</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227548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10246BF-D1E4-431B-A679-02A0C84DB48E}" type="datetimeFigureOut">
              <a:rPr lang="nn-NO" smtClean="0"/>
              <a:t>25.11.2015</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23BAA66B-8567-4610-BD86-11EAB0F07AB3}" type="slidenum">
              <a:rPr lang="nn-NO" smtClean="0"/>
              <a:t>‹#›</a:t>
            </a:fld>
            <a:endParaRPr lang="nn-NO"/>
          </a:p>
        </p:txBody>
      </p:sp>
    </p:spTree>
    <p:extLst>
      <p:ext uri="{BB962C8B-B14F-4D97-AF65-F5344CB8AC3E}">
        <p14:creationId xmlns:p14="http://schemas.microsoft.com/office/powerpoint/2010/main" val="19401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n-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246BF-D1E4-431B-A679-02A0C84DB48E}" type="datetimeFigureOut">
              <a:rPr lang="nn-NO" smtClean="0"/>
              <a:t>25.11.2015</a:t>
            </a:fld>
            <a:endParaRPr lang="nn-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AA66B-8567-4610-BD86-11EAB0F07AB3}" type="slidenum">
              <a:rPr lang="nn-NO" smtClean="0"/>
              <a:t>‹#›</a:t>
            </a:fld>
            <a:endParaRPr lang="nn-NO"/>
          </a:p>
        </p:txBody>
      </p:sp>
    </p:spTree>
    <p:extLst>
      <p:ext uri="{BB962C8B-B14F-4D97-AF65-F5344CB8AC3E}">
        <p14:creationId xmlns:p14="http://schemas.microsoft.com/office/powerpoint/2010/main" val="176801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n-NO" dirty="0" smtClean="0"/>
              <a:t>Kva gjer me i barnehagen?</a:t>
            </a:r>
            <a:endParaRPr lang="nn-NO" dirty="0"/>
          </a:p>
        </p:txBody>
      </p:sp>
      <p:sp>
        <p:nvSpPr>
          <p:cNvPr id="3" name="Undertittel 2"/>
          <p:cNvSpPr>
            <a:spLocks noGrp="1"/>
          </p:cNvSpPr>
          <p:nvPr>
            <p:ph type="subTitle" idx="1"/>
          </p:nvPr>
        </p:nvSpPr>
        <p:spPr/>
        <p:txBody>
          <a:bodyPr/>
          <a:lstStyle/>
          <a:p>
            <a:r>
              <a:rPr lang="nn-NO" dirty="0" smtClean="0"/>
              <a:t>Litt om dei grunnleggande </a:t>
            </a:r>
            <a:r>
              <a:rPr lang="nn-NO" dirty="0" err="1" smtClean="0"/>
              <a:t>begrepa</a:t>
            </a:r>
            <a:r>
              <a:rPr lang="nn-NO" dirty="0" smtClean="0"/>
              <a:t> me jobbar utifrå:</a:t>
            </a:r>
            <a:endParaRPr lang="nn-NO" dirty="0"/>
          </a:p>
        </p:txBody>
      </p:sp>
    </p:spTree>
    <p:extLst>
      <p:ext uri="{BB962C8B-B14F-4D97-AF65-F5344CB8AC3E}">
        <p14:creationId xmlns:p14="http://schemas.microsoft.com/office/powerpoint/2010/main" val="7674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sz="half" idx="1"/>
          </p:nvPr>
        </p:nvSpPr>
        <p:spPr>
          <a:xfrm>
            <a:off x="457200" y="332656"/>
            <a:ext cx="4038600" cy="5793507"/>
          </a:xfrm>
        </p:spPr>
        <p:txBody>
          <a:bodyPr/>
          <a:lstStyle/>
          <a:p>
            <a:pPr marL="0" indent="0">
              <a:buNone/>
            </a:pPr>
            <a:r>
              <a:rPr lang="nn-NO" sz="1200" b="1" u="sng" dirty="0" smtClean="0"/>
              <a:t>Omsorg: </a:t>
            </a:r>
          </a:p>
          <a:p>
            <a:pPr marL="0" indent="0">
              <a:buNone/>
            </a:pPr>
            <a:r>
              <a:rPr lang="nn-NO" sz="1200" b="1" dirty="0" smtClean="0"/>
              <a:t>Kva</a:t>
            </a:r>
            <a:r>
              <a:rPr lang="nn-NO" sz="1200" b="1" dirty="0"/>
              <a:t>:</a:t>
            </a:r>
            <a:endParaRPr lang="nn-NO" sz="1200" dirty="0"/>
          </a:p>
          <a:p>
            <a:pPr marL="0" indent="0">
              <a:buNone/>
            </a:pPr>
            <a:r>
              <a:rPr lang="nn-NO" sz="1200" dirty="0"/>
              <a:t>Omsorg er det grunnleggande i alt me gjer gjennom dagen i barnehagen. </a:t>
            </a:r>
            <a:r>
              <a:rPr lang="nn-NO" sz="1200" dirty="0" smtClean="0"/>
              <a:t>Hjå oss </a:t>
            </a:r>
            <a:r>
              <a:rPr lang="nn-NO" sz="1200" dirty="0"/>
              <a:t>skal barn og vaksne </a:t>
            </a:r>
            <a:r>
              <a:rPr lang="nn-NO" sz="1200" dirty="0" smtClean="0"/>
              <a:t>gi </a:t>
            </a:r>
            <a:r>
              <a:rPr lang="nn-NO" sz="1200" dirty="0"/>
              <a:t>omsorg og </a:t>
            </a:r>
            <a:r>
              <a:rPr lang="nn-NO" sz="1200" dirty="0" smtClean="0"/>
              <a:t>oppleve nærleik</a:t>
            </a:r>
            <a:r>
              <a:rPr lang="nn-NO" sz="1200" dirty="0"/>
              <a:t>, og bli møtt med vilje til samspel. </a:t>
            </a:r>
            <a:r>
              <a:rPr lang="nn-NO" sz="1200" dirty="0" smtClean="0"/>
              <a:t>Vaksne og barn </a:t>
            </a:r>
            <a:r>
              <a:rPr lang="nn-NO" sz="1200" dirty="0"/>
              <a:t>skal ha rom til å utøve </a:t>
            </a:r>
            <a:r>
              <a:rPr lang="nn-NO" sz="1200" dirty="0" err="1"/>
              <a:t>empati</a:t>
            </a:r>
            <a:r>
              <a:rPr lang="nn-NO" sz="1200" dirty="0"/>
              <a:t> og omsorg i kvardagen. </a:t>
            </a:r>
            <a:r>
              <a:rPr lang="nn-NO" sz="1200" dirty="0" smtClean="0"/>
              <a:t>Me skal </a:t>
            </a:r>
            <a:r>
              <a:rPr lang="nn-NO" sz="1200" dirty="0"/>
              <a:t>vise respekt for </a:t>
            </a:r>
            <a:r>
              <a:rPr lang="nn-NO" sz="1200" dirty="0" smtClean="0"/>
              <a:t>alt me omgir oss med. </a:t>
            </a:r>
          </a:p>
          <a:p>
            <a:pPr marL="0" indent="0">
              <a:buNone/>
            </a:pPr>
            <a:endParaRPr lang="nn-NO" sz="1200" dirty="0"/>
          </a:p>
          <a:p>
            <a:pPr marL="0" indent="0">
              <a:buNone/>
            </a:pPr>
            <a:r>
              <a:rPr lang="nn-NO" sz="1200" b="1" dirty="0" smtClean="0"/>
              <a:t>Korleis</a:t>
            </a:r>
            <a:r>
              <a:rPr lang="nn-NO" sz="1200" b="1" dirty="0"/>
              <a:t>:</a:t>
            </a:r>
            <a:endParaRPr lang="nn-NO" sz="1200" dirty="0"/>
          </a:p>
          <a:p>
            <a:pPr marL="0" indent="0">
              <a:buNone/>
            </a:pPr>
            <a:r>
              <a:rPr lang="nn-NO" sz="1200" dirty="0" smtClean="0"/>
              <a:t>Dei vaksne må vera gode rollemodellar som viser omsorg og hjelper barna til å sette ord på det dei opplever. </a:t>
            </a:r>
            <a:r>
              <a:rPr lang="nn-NO" sz="1200" dirty="0"/>
              <a:t>Gjennom handling og ord lærer barna å respektera sine eigne og andre sine </a:t>
            </a:r>
            <a:r>
              <a:rPr lang="nn-NO" sz="1200" dirty="0" smtClean="0"/>
              <a:t>kjensler og utviklar </a:t>
            </a:r>
            <a:r>
              <a:rPr lang="nn-NO" sz="1200" dirty="0" err="1" smtClean="0"/>
              <a:t>empati</a:t>
            </a:r>
            <a:r>
              <a:rPr lang="nn-NO" sz="1200" dirty="0" smtClean="0"/>
              <a:t>.  Me som vaksne må vise barna </a:t>
            </a:r>
            <a:r>
              <a:rPr lang="nn-NO" sz="1200" dirty="0"/>
              <a:t>at det er greitt </a:t>
            </a:r>
            <a:r>
              <a:rPr lang="nn-NO" sz="1200" dirty="0" smtClean="0"/>
              <a:t>og vera ulike. Me må og vise at me tek </a:t>
            </a:r>
            <a:r>
              <a:rPr lang="nn-NO" sz="1200" dirty="0"/>
              <a:t>vare på kvarandre og det </a:t>
            </a:r>
            <a:r>
              <a:rPr lang="nn-NO" sz="1200" dirty="0" smtClean="0"/>
              <a:t>me har </a:t>
            </a:r>
            <a:r>
              <a:rPr lang="nn-NO" sz="1200" dirty="0"/>
              <a:t>rundt oss av leiker, natur og </a:t>
            </a:r>
            <a:r>
              <a:rPr lang="nn-NO" sz="1200" dirty="0" smtClean="0"/>
              <a:t>dyr. Dei </a:t>
            </a:r>
            <a:r>
              <a:rPr lang="nn-NO" sz="1200" dirty="0"/>
              <a:t>vaksne skal sjå </a:t>
            </a:r>
            <a:r>
              <a:rPr lang="nn-NO" sz="1200" dirty="0" smtClean="0"/>
              <a:t>kvart enkeltbarn, og </a:t>
            </a:r>
            <a:r>
              <a:rPr lang="nn-NO" sz="1200" dirty="0"/>
              <a:t>vera observant på dei som ikkje krev </a:t>
            </a:r>
            <a:r>
              <a:rPr lang="nn-NO" sz="1200" dirty="0" smtClean="0"/>
              <a:t>merksemd. I </a:t>
            </a:r>
            <a:r>
              <a:rPr lang="nn-NO" sz="1200" dirty="0"/>
              <a:t>barnehagen må me snakke om dei som ikkje har det so godt som oss, vise </a:t>
            </a:r>
            <a:r>
              <a:rPr lang="nn-NO" sz="1200" dirty="0" smtClean="0"/>
              <a:t>medkjensla </a:t>
            </a:r>
            <a:r>
              <a:rPr lang="nn-NO" sz="1200" dirty="0"/>
              <a:t>over for andre </a:t>
            </a:r>
            <a:r>
              <a:rPr lang="nn-NO" sz="1200" dirty="0" smtClean="0"/>
              <a:t>menneske. Me </a:t>
            </a:r>
            <a:r>
              <a:rPr lang="nn-NO" sz="1200" dirty="0"/>
              <a:t>vaksne skal vera </a:t>
            </a:r>
            <a:r>
              <a:rPr lang="nn-NO" sz="1200" dirty="0" smtClean="0"/>
              <a:t>tilstade </a:t>
            </a:r>
            <a:r>
              <a:rPr lang="nn-NO" sz="1200" dirty="0"/>
              <a:t>for at barna </a:t>
            </a:r>
            <a:r>
              <a:rPr lang="nn-NO" sz="1200" dirty="0" smtClean="0"/>
              <a:t>kan nå oss, vera lyttande slik at dei kan </a:t>
            </a:r>
            <a:r>
              <a:rPr lang="nn-NO" sz="1200" dirty="0"/>
              <a:t>få komme med sine innspel og delta i leiken saman med dei. </a:t>
            </a:r>
            <a:endParaRPr lang="nn-NO" sz="1200" dirty="0" smtClean="0"/>
          </a:p>
          <a:p>
            <a:pPr marL="0" indent="0">
              <a:buNone/>
            </a:pPr>
            <a:endParaRPr lang="nn-NO" sz="1200" dirty="0"/>
          </a:p>
          <a:p>
            <a:pPr marL="0" indent="0">
              <a:buNone/>
            </a:pPr>
            <a:r>
              <a:rPr lang="nn-NO" sz="1200" b="1" dirty="0" smtClean="0"/>
              <a:t>Kvifor</a:t>
            </a:r>
            <a:r>
              <a:rPr lang="nb-NO" sz="1200" b="1" dirty="0" smtClean="0"/>
              <a:t>:</a:t>
            </a:r>
            <a:endParaRPr lang="nn-NO" sz="1200" dirty="0"/>
          </a:p>
          <a:p>
            <a:pPr marL="0" indent="0">
              <a:buNone/>
            </a:pPr>
            <a:r>
              <a:rPr lang="nb-NO" sz="1200" dirty="0"/>
              <a:t>Omsorg, oppdragelse og læring i barnehagen skal fremme </a:t>
            </a:r>
            <a:r>
              <a:rPr lang="nn-NO" sz="1200" dirty="0" smtClean="0"/>
              <a:t>menneskeleg</a:t>
            </a:r>
            <a:r>
              <a:rPr lang="nb-NO" sz="1200" dirty="0" smtClean="0"/>
              <a:t> </a:t>
            </a:r>
            <a:r>
              <a:rPr lang="nb-NO" sz="1200" dirty="0"/>
              <a:t>likeverd, likestilling, åndsfrihet, toleranse, helse og forståelse for </a:t>
            </a:r>
            <a:r>
              <a:rPr lang="nb-NO" sz="1200" dirty="0" smtClean="0"/>
              <a:t>bærekraftig </a:t>
            </a:r>
            <a:r>
              <a:rPr lang="nb-NO" sz="1200" dirty="0"/>
              <a:t>utvikling.</a:t>
            </a:r>
          </a:p>
          <a:p>
            <a:pPr marL="0" indent="0">
              <a:buNone/>
            </a:pPr>
            <a:endParaRPr lang="nn-NO" sz="1200" dirty="0"/>
          </a:p>
        </p:txBody>
      </p:sp>
      <p:sp>
        <p:nvSpPr>
          <p:cNvPr id="6" name="Plassholder for innhold 5"/>
          <p:cNvSpPr>
            <a:spLocks noGrp="1"/>
          </p:cNvSpPr>
          <p:nvPr>
            <p:ph sz="half" idx="2"/>
          </p:nvPr>
        </p:nvSpPr>
        <p:spPr>
          <a:xfrm>
            <a:off x="4648200" y="332656"/>
            <a:ext cx="4038600" cy="5793507"/>
          </a:xfrm>
        </p:spPr>
        <p:txBody>
          <a:bodyPr/>
          <a:lstStyle/>
          <a:p>
            <a:pPr marL="0" indent="0">
              <a:buNone/>
            </a:pPr>
            <a:r>
              <a:rPr lang="nn-NO" sz="1200" b="1" u="sng" dirty="0" smtClean="0"/>
              <a:t>Danning: </a:t>
            </a:r>
          </a:p>
          <a:p>
            <a:pPr marL="0" indent="0">
              <a:buNone/>
            </a:pPr>
            <a:r>
              <a:rPr lang="nn-NO" sz="1200" b="1" dirty="0"/>
              <a:t>Kva:</a:t>
            </a:r>
            <a:endParaRPr lang="nn-NO" sz="1200" dirty="0"/>
          </a:p>
          <a:p>
            <a:pPr marL="0" indent="0">
              <a:buNone/>
            </a:pPr>
            <a:r>
              <a:rPr lang="nn-NO" sz="1200" dirty="0" smtClean="0"/>
              <a:t>Me ynskjer </a:t>
            </a:r>
            <a:r>
              <a:rPr lang="nn-NO" sz="1200" dirty="0"/>
              <a:t>saman med barna å utvikle evne til å reflektera over eigne handlingar og veremåtar. </a:t>
            </a:r>
            <a:r>
              <a:rPr lang="nn-NO" sz="1200" dirty="0" smtClean="0"/>
              <a:t>Me </a:t>
            </a:r>
            <a:r>
              <a:rPr lang="nn-NO" sz="1200" dirty="0"/>
              <a:t>ynskjer at barna skal få god </a:t>
            </a:r>
            <a:r>
              <a:rPr lang="nn-NO" sz="1200" dirty="0" smtClean="0"/>
              <a:t>sjølvkjensle og  </a:t>
            </a:r>
            <a:r>
              <a:rPr lang="nn-NO" sz="1200" dirty="0"/>
              <a:t>god sjølvtillit</a:t>
            </a:r>
            <a:r>
              <a:rPr lang="nn-NO" sz="1200" dirty="0" smtClean="0"/>
              <a:t>.</a:t>
            </a:r>
            <a:r>
              <a:rPr lang="nn-NO" sz="1200" dirty="0"/>
              <a:t> Barna skal lære seg å ta omsyn til andre</a:t>
            </a:r>
            <a:r>
              <a:rPr lang="nn-NO" sz="1200" dirty="0" smtClean="0"/>
              <a:t>. </a:t>
            </a:r>
            <a:r>
              <a:rPr lang="nn-NO" sz="1200" dirty="0"/>
              <a:t>Dei skal </a:t>
            </a:r>
            <a:r>
              <a:rPr lang="nn-NO" sz="1200" dirty="0" smtClean="0"/>
              <a:t>kunne stå </a:t>
            </a:r>
            <a:r>
              <a:rPr lang="nn-NO" sz="1200" dirty="0"/>
              <a:t>opp for sine </a:t>
            </a:r>
            <a:r>
              <a:rPr lang="nn-NO" sz="1200" dirty="0" smtClean="0"/>
              <a:t>meiningar</a:t>
            </a:r>
            <a:r>
              <a:rPr lang="nn-NO" sz="1200" dirty="0"/>
              <a:t> </a:t>
            </a:r>
            <a:r>
              <a:rPr lang="nn-NO" sz="1200" dirty="0" smtClean="0"/>
              <a:t>og  kjenne at det er aksept for ulik meining.</a:t>
            </a:r>
          </a:p>
          <a:p>
            <a:pPr marL="0" indent="0">
              <a:buNone/>
            </a:pPr>
            <a:endParaRPr lang="nn-NO" sz="1200" dirty="0"/>
          </a:p>
          <a:p>
            <a:pPr marL="0" indent="0">
              <a:buNone/>
            </a:pPr>
            <a:r>
              <a:rPr lang="nn-NO" sz="1200" b="1" dirty="0"/>
              <a:t>Korleis:</a:t>
            </a:r>
            <a:endParaRPr lang="nn-NO" sz="1200" dirty="0"/>
          </a:p>
          <a:p>
            <a:pPr marL="0" indent="0">
              <a:buNone/>
            </a:pPr>
            <a:r>
              <a:rPr lang="nn-NO" sz="1200" dirty="0"/>
              <a:t>Dei vaksne skal vera gode rollemodellar og me må </a:t>
            </a:r>
            <a:r>
              <a:rPr lang="nn-NO" sz="1200" dirty="0" smtClean="0"/>
              <a:t>rettleie både borna og kvarandre</a:t>
            </a:r>
            <a:r>
              <a:rPr lang="nn-NO" sz="1200" dirty="0"/>
              <a:t>. </a:t>
            </a:r>
            <a:r>
              <a:rPr lang="nn-NO" sz="1200" dirty="0" smtClean="0"/>
              <a:t>Me vil bruke ulike reiskap som vennebøker, steg for steg og, «Du og eg og vi to».</a:t>
            </a:r>
            <a:r>
              <a:rPr lang="nn-NO" sz="1200" dirty="0"/>
              <a:t> </a:t>
            </a:r>
            <a:endParaRPr lang="nn-NO" sz="1200" dirty="0" smtClean="0"/>
          </a:p>
          <a:p>
            <a:pPr marL="0" indent="0">
              <a:buNone/>
            </a:pPr>
            <a:endParaRPr lang="nn-NO" sz="1200" dirty="0"/>
          </a:p>
          <a:p>
            <a:pPr marL="0" indent="0">
              <a:buNone/>
            </a:pPr>
            <a:r>
              <a:rPr lang="nn-NO" sz="1200" b="1" dirty="0"/>
              <a:t>Kvifor:</a:t>
            </a:r>
            <a:endParaRPr lang="nn-NO" sz="1200" dirty="0"/>
          </a:p>
          <a:p>
            <a:pPr marL="0" indent="0">
              <a:buNone/>
            </a:pPr>
            <a:r>
              <a:rPr lang="nn-NO" sz="1200" dirty="0"/>
              <a:t>Barnehagen skal formidle </a:t>
            </a:r>
            <a:r>
              <a:rPr lang="nn-NO" sz="1200" dirty="0" smtClean="0"/>
              <a:t>verdiar </a:t>
            </a:r>
            <a:r>
              <a:rPr lang="nn-NO" sz="1200" dirty="0"/>
              <a:t>og kultur, gje rom for barns eigen kulturskaping og bidra til alle barn får oppleve glede og </a:t>
            </a:r>
            <a:r>
              <a:rPr lang="nn-NO" sz="1200" dirty="0" err="1"/>
              <a:t>meistring</a:t>
            </a:r>
            <a:r>
              <a:rPr lang="nn-NO" sz="1200" dirty="0"/>
              <a:t> i eit sosialt og kulturelt fellesskap.</a:t>
            </a:r>
          </a:p>
          <a:p>
            <a:pPr marL="0" indent="0">
              <a:buNone/>
            </a:pPr>
            <a:endParaRPr lang="nn-NO" sz="1200" dirty="0" smtClean="0"/>
          </a:p>
          <a:p>
            <a:pPr marL="0" indent="0">
              <a:buNone/>
            </a:pPr>
            <a:endParaRPr lang="nn-NO" sz="1200" dirty="0"/>
          </a:p>
          <a:p>
            <a:pPr marL="0" indent="0">
              <a:buNone/>
            </a:pPr>
            <a:endParaRPr lang="nn-NO" sz="1200" dirty="0" smtClean="0"/>
          </a:p>
          <a:p>
            <a:pPr marL="0" indent="0">
              <a:buNone/>
            </a:pPr>
            <a:endParaRPr lang="nn-NO" sz="1200" dirty="0"/>
          </a:p>
        </p:txBody>
      </p:sp>
      <p:sp>
        <p:nvSpPr>
          <p:cNvPr id="10" name="Rektangel 9"/>
          <p:cNvSpPr/>
          <p:nvPr/>
        </p:nvSpPr>
        <p:spPr>
          <a:xfrm>
            <a:off x="4881736" y="4437112"/>
            <a:ext cx="3888432" cy="1800200"/>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i="1" dirty="0">
                <a:solidFill>
                  <a:schemeClr val="tx1"/>
                </a:solidFill>
                <a:latin typeface="Arial" charset="0"/>
              </a:rPr>
              <a:t>Barn gjer ikkje som me seier men dei gjer som me gjer</a:t>
            </a:r>
            <a:endParaRPr lang="nn-NO" i="1" dirty="0">
              <a:solidFill>
                <a:schemeClr val="tx1"/>
              </a:solidFill>
            </a:endParaRPr>
          </a:p>
        </p:txBody>
      </p:sp>
    </p:spTree>
    <p:extLst>
      <p:ext uri="{BB962C8B-B14F-4D97-AF65-F5344CB8AC3E}">
        <p14:creationId xmlns:p14="http://schemas.microsoft.com/office/powerpoint/2010/main" val="4176077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457200" y="404664"/>
            <a:ext cx="4038600" cy="5721499"/>
          </a:xfrm>
        </p:spPr>
        <p:txBody>
          <a:bodyPr/>
          <a:lstStyle/>
          <a:p>
            <a:pPr marL="0" indent="0">
              <a:buNone/>
            </a:pPr>
            <a:r>
              <a:rPr lang="nn-NO" sz="1200" b="1" u="sng" dirty="0" smtClean="0"/>
              <a:t>Barns medverknad: </a:t>
            </a:r>
          </a:p>
          <a:p>
            <a:pPr marL="0" indent="0">
              <a:buNone/>
            </a:pPr>
            <a:r>
              <a:rPr lang="nn-NO" sz="1200" b="1" dirty="0"/>
              <a:t>Kva:</a:t>
            </a:r>
            <a:endParaRPr lang="nn-NO" sz="1200" dirty="0"/>
          </a:p>
          <a:p>
            <a:pPr marL="0" indent="0">
              <a:buNone/>
            </a:pPr>
            <a:r>
              <a:rPr lang="nn-NO" sz="1200" dirty="0" smtClean="0"/>
              <a:t>Me har </a:t>
            </a:r>
            <a:r>
              <a:rPr lang="nn-NO" sz="1200" dirty="0"/>
              <a:t>som mål at barna skal få oppleve </a:t>
            </a:r>
            <a:r>
              <a:rPr lang="nn-NO" sz="1200" dirty="0" smtClean="0"/>
              <a:t>tilknyting </a:t>
            </a:r>
            <a:r>
              <a:rPr lang="nn-NO" sz="1200" dirty="0"/>
              <a:t>og fellesskap, og kjenne på at dei kan </a:t>
            </a:r>
            <a:r>
              <a:rPr lang="nn-NO" sz="1200" dirty="0" smtClean="0"/>
              <a:t>bestemme sjølve. </a:t>
            </a:r>
            <a:r>
              <a:rPr lang="nn-NO" sz="1200" dirty="0"/>
              <a:t>Når barna gjer uttrykk for sine kjensler skal dei vaksne ta dette på alvor, og støtte dei når dei undrar seg og stiller spørsmål. Gjennom barns medverknad skal barnehagen styrke sjølvkjensla deira og bidra til at dei kan leve seg inn i andre sin situasjon.  </a:t>
            </a:r>
            <a:endParaRPr lang="nn-NO" sz="1200" dirty="0" smtClean="0"/>
          </a:p>
          <a:p>
            <a:pPr marL="0" indent="0">
              <a:buNone/>
            </a:pPr>
            <a:endParaRPr lang="nn-NO" sz="1200" dirty="0"/>
          </a:p>
          <a:p>
            <a:pPr marL="0" indent="0">
              <a:buNone/>
            </a:pPr>
            <a:r>
              <a:rPr lang="nn-NO" sz="1200" b="1" dirty="0"/>
              <a:t>Korleis:</a:t>
            </a:r>
            <a:endParaRPr lang="nn-NO" sz="1200" dirty="0"/>
          </a:p>
          <a:p>
            <a:pPr marL="0" indent="0">
              <a:buNone/>
            </a:pPr>
            <a:r>
              <a:rPr lang="nn-NO" sz="1200" dirty="0"/>
              <a:t>Dei vaksne </a:t>
            </a:r>
            <a:r>
              <a:rPr lang="nn-NO" sz="1200" dirty="0" smtClean="0"/>
              <a:t>skal </a:t>
            </a:r>
            <a:r>
              <a:rPr lang="nn-NO" sz="1200" dirty="0"/>
              <a:t>vera tilgjengeleg og nærverande for å sjå kva barna er opptekne av og interessert i, og sjå kva behov </a:t>
            </a:r>
            <a:r>
              <a:rPr lang="nn-NO" sz="1200" dirty="0" smtClean="0"/>
              <a:t>kvar enkelt barn </a:t>
            </a:r>
            <a:r>
              <a:rPr lang="nn-NO" sz="1200" dirty="0"/>
              <a:t>har. Dei skal </a:t>
            </a:r>
            <a:r>
              <a:rPr lang="nn-NO" sz="1200" dirty="0" smtClean="0"/>
              <a:t>observera, </a:t>
            </a:r>
            <a:r>
              <a:rPr lang="nn-NO" sz="1200" dirty="0"/>
              <a:t>sjå og høyre barna i kvardagen og legga til rette for at barna kan få ta del i planlegging, gjennomføring og vurdering av aktivitetane i barnehagen. Ved å bruka små grupper i aktivitetar er det lettare å gje </a:t>
            </a:r>
            <a:r>
              <a:rPr lang="nn-NO" sz="1200" dirty="0" smtClean="0"/>
              <a:t>merksemd </a:t>
            </a:r>
            <a:r>
              <a:rPr lang="nn-NO" sz="1200" dirty="0"/>
              <a:t>til barna. </a:t>
            </a:r>
          </a:p>
          <a:p>
            <a:pPr marL="0" indent="0">
              <a:buNone/>
            </a:pPr>
            <a:r>
              <a:rPr lang="nn-NO" sz="1200" dirty="0"/>
              <a:t> </a:t>
            </a:r>
          </a:p>
          <a:p>
            <a:pPr marL="0" indent="0">
              <a:buNone/>
            </a:pPr>
            <a:r>
              <a:rPr lang="nn-NO" sz="1200" b="1" dirty="0"/>
              <a:t>Kvifor:</a:t>
            </a:r>
            <a:endParaRPr lang="nn-NO" sz="1200" dirty="0"/>
          </a:p>
          <a:p>
            <a:pPr marL="0" indent="0">
              <a:buNone/>
            </a:pPr>
            <a:r>
              <a:rPr lang="nn-NO" sz="1200" dirty="0"/>
              <a:t>Barn i barnehagen har rett til å gje uttrykk for sitt syn på barnehagens daglege verksemd. Barn skal </a:t>
            </a:r>
            <a:r>
              <a:rPr lang="nn-NO" sz="1200" dirty="0" smtClean="0"/>
              <a:t>jamleg </a:t>
            </a:r>
            <a:r>
              <a:rPr lang="nn-NO" sz="1200" dirty="0"/>
              <a:t>få muligheit til aktiv </a:t>
            </a:r>
            <a:r>
              <a:rPr lang="nn-NO" sz="1200" dirty="0" smtClean="0"/>
              <a:t>deltaking </a:t>
            </a:r>
            <a:r>
              <a:rPr lang="nn-NO" sz="1200" dirty="0"/>
              <a:t>i planlegging og vurdering av barnehagens verksemd. Barnet sitt synspunkt skal </a:t>
            </a:r>
            <a:r>
              <a:rPr lang="nn-NO" sz="1200" dirty="0" smtClean="0"/>
              <a:t>gis </a:t>
            </a:r>
            <a:r>
              <a:rPr lang="nn-NO" sz="1200" dirty="0"/>
              <a:t>vekt i samsvar med </a:t>
            </a:r>
            <a:r>
              <a:rPr lang="nn-NO" sz="1200" dirty="0" smtClean="0"/>
              <a:t>deira </a:t>
            </a:r>
            <a:r>
              <a:rPr lang="nn-NO" sz="1200" dirty="0"/>
              <a:t>alder og </a:t>
            </a:r>
            <a:r>
              <a:rPr lang="nn-NO" sz="1200" dirty="0" smtClean="0"/>
              <a:t>modning.</a:t>
            </a:r>
            <a:endParaRPr lang="nn-NO" sz="1200" dirty="0"/>
          </a:p>
          <a:p>
            <a:pPr marL="0" indent="0">
              <a:buNone/>
            </a:pPr>
            <a:endParaRPr lang="nn-NO" sz="1200" dirty="0"/>
          </a:p>
        </p:txBody>
      </p:sp>
      <p:sp>
        <p:nvSpPr>
          <p:cNvPr id="4" name="Plassholder for innhold 3"/>
          <p:cNvSpPr>
            <a:spLocks noGrp="1"/>
          </p:cNvSpPr>
          <p:nvPr>
            <p:ph sz="half" idx="2"/>
          </p:nvPr>
        </p:nvSpPr>
        <p:spPr>
          <a:xfrm>
            <a:off x="4648200" y="404664"/>
            <a:ext cx="4038600" cy="5721499"/>
          </a:xfrm>
        </p:spPr>
        <p:txBody>
          <a:bodyPr/>
          <a:lstStyle/>
          <a:p>
            <a:pPr marL="0" indent="0">
              <a:buNone/>
            </a:pPr>
            <a:r>
              <a:rPr lang="nn-NO" sz="1200" b="1" u="sng" dirty="0" smtClean="0"/>
              <a:t>Leik og læring</a:t>
            </a:r>
          </a:p>
          <a:p>
            <a:pPr marL="0" indent="0">
              <a:buNone/>
            </a:pPr>
            <a:r>
              <a:rPr lang="nn-NO" sz="1200" b="1" dirty="0"/>
              <a:t>Kva:</a:t>
            </a:r>
            <a:endParaRPr lang="nn-NO" sz="1200" dirty="0"/>
          </a:p>
          <a:p>
            <a:pPr marL="0" indent="0">
              <a:buNone/>
            </a:pPr>
            <a:r>
              <a:rPr lang="nn-NO" sz="1200" dirty="0" smtClean="0"/>
              <a:t>Me har </a:t>
            </a:r>
            <a:r>
              <a:rPr lang="nn-NO" sz="1200" dirty="0"/>
              <a:t>som mål å dyrke det leikande </a:t>
            </a:r>
            <a:r>
              <a:rPr lang="nn-NO" sz="1200" dirty="0" smtClean="0"/>
              <a:t>barnet. </a:t>
            </a:r>
            <a:r>
              <a:rPr lang="nn-NO" sz="1200" dirty="0"/>
              <a:t>I </a:t>
            </a:r>
            <a:r>
              <a:rPr lang="nn-NO" sz="1200" dirty="0" smtClean="0"/>
              <a:t>leiken føregår det læring. Dei </a:t>
            </a:r>
            <a:r>
              <a:rPr lang="nn-NO" sz="1200" dirty="0"/>
              <a:t>vaksne skal ta vare på leiken til barna og stimulera til </a:t>
            </a:r>
            <a:r>
              <a:rPr lang="nn-NO" sz="1200" dirty="0" smtClean="0"/>
              <a:t>kreativitet, fantasi </a:t>
            </a:r>
            <a:r>
              <a:rPr lang="nn-NO" sz="1200" dirty="0"/>
              <a:t>og undring.</a:t>
            </a:r>
          </a:p>
          <a:p>
            <a:pPr marL="0" indent="0">
              <a:buNone/>
            </a:pPr>
            <a:r>
              <a:rPr lang="nn-NO" sz="1200" dirty="0"/>
              <a:t> </a:t>
            </a:r>
          </a:p>
          <a:p>
            <a:pPr marL="0" indent="0">
              <a:buNone/>
            </a:pPr>
            <a:r>
              <a:rPr lang="nn-NO" sz="1200" b="1" dirty="0"/>
              <a:t>Korleis:</a:t>
            </a:r>
            <a:endParaRPr lang="nn-NO" sz="1200" dirty="0"/>
          </a:p>
          <a:p>
            <a:pPr marL="0" indent="0">
              <a:buNone/>
            </a:pPr>
            <a:r>
              <a:rPr lang="nn-NO" sz="1200" dirty="0" smtClean="0"/>
              <a:t>Me må </a:t>
            </a:r>
            <a:r>
              <a:rPr lang="nn-NO" sz="1200" dirty="0"/>
              <a:t>sjå kvar </a:t>
            </a:r>
            <a:r>
              <a:rPr lang="nn-NO" sz="1200" dirty="0" smtClean="0"/>
              <a:t>einskilt </a:t>
            </a:r>
            <a:r>
              <a:rPr lang="nn-NO" sz="1200" dirty="0"/>
              <a:t>barn og gje leiken tid og rom. </a:t>
            </a:r>
            <a:r>
              <a:rPr lang="nn-NO" sz="1200" dirty="0" smtClean="0"/>
              <a:t>Me </a:t>
            </a:r>
            <a:r>
              <a:rPr lang="nn-NO" sz="1200" dirty="0"/>
              <a:t>må legga rammene til rette og vera gode rollemodellar ved å </a:t>
            </a:r>
            <a:r>
              <a:rPr lang="nn-NO" sz="1200" dirty="0" smtClean="0"/>
              <a:t>bruka entusiasme, glød og humor. </a:t>
            </a:r>
            <a:r>
              <a:rPr lang="nn-NO" sz="1200" dirty="0"/>
              <a:t>Dei vaksne må legga til rette det fysiske </a:t>
            </a:r>
            <a:r>
              <a:rPr lang="nn-NO" sz="1200" dirty="0" smtClean="0"/>
              <a:t>rommet utifrå alder, modning og interesse.</a:t>
            </a:r>
            <a:endParaRPr lang="nn-NO" sz="1200" dirty="0"/>
          </a:p>
          <a:p>
            <a:pPr marL="0" indent="0">
              <a:buNone/>
            </a:pPr>
            <a:r>
              <a:rPr lang="nn-NO" sz="1200" dirty="0" smtClean="0"/>
              <a:t>Ved å ta utgangspunkt  </a:t>
            </a:r>
            <a:r>
              <a:rPr lang="nn-NO" sz="1200" dirty="0"/>
              <a:t>i </a:t>
            </a:r>
            <a:r>
              <a:rPr lang="nn-NO" sz="1200" dirty="0" smtClean="0"/>
              <a:t>leiken </a:t>
            </a:r>
            <a:r>
              <a:rPr lang="nn-NO" sz="1200" dirty="0"/>
              <a:t>og barna sine interesser skal dei vaksne fremja læring ved å ta fagområda inn i leiken.</a:t>
            </a:r>
          </a:p>
          <a:p>
            <a:pPr marL="0" indent="0">
              <a:buNone/>
            </a:pPr>
            <a:r>
              <a:rPr lang="nn-NO" sz="1200" dirty="0"/>
              <a:t>Dei vaksne skal engasjera seg, stille </a:t>
            </a:r>
            <a:r>
              <a:rPr lang="nn-NO" sz="1200" dirty="0" smtClean="0"/>
              <a:t>spørsmål, undra seg og utforska </a:t>
            </a:r>
            <a:r>
              <a:rPr lang="nn-NO" sz="1200" dirty="0"/>
              <a:t>saman med barna</a:t>
            </a:r>
            <a:r>
              <a:rPr lang="nn-NO" sz="1200" dirty="0" smtClean="0"/>
              <a:t>.  Me ynskjer undrande vaksne og forskande barn </a:t>
            </a:r>
            <a:endParaRPr lang="nn-NO" sz="1200" dirty="0"/>
          </a:p>
          <a:p>
            <a:pPr marL="0" indent="0">
              <a:buNone/>
            </a:pPr>
            <a:r>
              <a:rPr lang="nn-NO" sz="1200" dirty="0"/>
              <a:t> </a:t>
            </a:r>
          </a:p>
          <a:p>
            <a:pPr marL="0" indent="0">
              <a:buNone/>
            </a:pPr>
            <a:r>
              <a:rPr lang="nn-NO" sz="1200" b="1" dirty="0"/>
              <a:t>Kvifor:</a:t>
            </a:r>
            <a:endParaRPr lang="nn-NO" sz="1200" dirty="0"/>
          </a:p>
          <a:p>
            <a:pPr marL="0" indent="0">
              <a:buNone/>
            </a:pPr>
            <a:r>
              <a:rPr lang="nn-NO" sz="1200" dirty="0"/>
              <a:t>Barnehagen skal gje barn muligheit for leik, </a:t>
            </a:r>
            <a:r>
              <a:rPr lang="nn-NO" sz="1200" dirty="0" smtClean="0"/>
              <a:t>livsutfolding </a:t>
            </a:r>
            <a:r>
              <a:rPr lang="nn-NO" sz="1200" dirty="0"/>
              <a:t>og aktivitetar i trygge og samtidige utfordrande omgjevnad.</a:t>
            </a:r>
          </a:p>
          <a:p>
            <a:pPr marL="0" indent="0">
              <a:buNone/>
            </a:pPr>
            <a:r>
              <a:rPr lang="nn-NO" sz="1200" dirty="0"/>
              <a:t>Barnehagen skal gje barn grunnleggande kunnskap på sentrale og aktuelle områder. Barnehagen skal støtte barna si nysgjerrighet, kreativitet og </a:t>
            </a:r>
            <a:r>
              <a:rPr lang="nn-NO" sz="1200" dirty="0" smtClean="0"/>
              <a:t>kunnskaps-</a:t>
            </a:r>
            <a:r>
              <a:rPr lang="nn-NO" sz="1200" dirty="0" err="1" smtClean="0"/>
              <a:t>trang</a:t>
            </a:r>
            <a:r>
              <a:rPr lang="nn-NO" sz="1200" dirty="0" smtClean="0"/>
              <a:t> </a:t>
            </a:r>
            <a:r>
              <a:rPr lang="nn-NO" sz="1200" dirty="0"/>
              <a:t>og gje utfordringar med </a:t>
            </a:r>
            <a:r>
              <a:rPr lang="nn-NO" sz="1200" dirty="0" smtClean="0"/>
              <a:t>utgangspunkt  </a:t>
            </a:r>
            <a:r>
              <a:rPr lang="nn-NO" sz="1200" dirty="0"/>
              <a:t>i barnet sine interesser, kunnskap og ferdigheiter.</a:t>
            </a:r>
          </a:p>
          <a:p>
            <a:pPr marL="0" indent="0">
              <a:buNone/>
            </a:pPr>
            <a:endParaRPr lang="nn-NO" sz="1200" dirty="0"/>
          </a:p>
        </p:txBody>
      </p:sp>
      <p:sp>
        <p:nvSpPr>
          <p:cNvPr id="7" name="Rektangel 6"/>
          <p:cNvSpPr/>
          <p:nvPr/>
        </p:nvSpPr>
        <p:spPr>
          <a:xfrm>
            <a:off x="6012160" y="5517232"/>
            <a:ext cx="2520280" cy="86409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i="1" dirty="0">
                <a:solidFill>
                  <a:schemeClr val="tx1"/>
                </a:solidFill>
              </a:rPr>
              <a:t>Undrande vaksne og forskande barn</a:t>
            </a:r>
          </a:p>
        </p:txBody>
      </p:sp>
    </p:spTree>
    <p:extLst>
      <p:ext uri="{BB962C8B-B14F-4D97-AF65-F5344CB8AC3E}">
        <p14:creationId xmlns:p14="http://schemas.microsoft.com/office/powerpoint/2010/main" val="4190293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88640"/>
            <a:ext cx="8229600" cy="432048"/>
          </a:xfrm>
        </p:spPr>
        <p:txBody>
          <a:bodyPr/>
          <a:lstStyle/>
          <a:p>
            <a:r>
              <a:rPr lang="nn-NO" sz="2000" dirty="0">
                <a:solidFill>
                  <a:prstClr val="black"/>
                </a:solidFill>
              </a:rPr>
              <a:t>Korleis vil </a:t>
            </a:r>
            <a:r>
              <a:rPr lang="nn-NO" sz="2000" dirty="0" smtClean="0">
                <a:solidFill>
                  <a:prstClr val="black"/>
                </a:solidFill>
              </a:rPr>
              <a:t>me </a:t>
            </a:r>
            <a:r>
              <a:rPr lang="nn-NO" sz="2000" dirty="0">
                <a:solidFill>
                  <a:prstClr val="black"/>
                </a:solidFill>
              </a:rPr>
              <a:t>jobbe med dei 7 fagområda gjennom leik?</a:t>
            </a:r>
            <a:endParaRPr lang="nn-NO" dirty="0"/>
          </a:p>
        </p:txBody>
      </p:sp>
      <p:sp>
        <p:nvSpPr>
          <p:cNvPr id="3" name="Plassholder for innhold 2"/>
          <p:cNvSpPr>
            <a:spLocks noGrp="1"/>
          </p:cNvSpPr>
          <p:nvPr>
            <p:ph sz="half" idx="1"/>
          </p:nvPr>
        </p:nvSpPr>
        <p:spPr>
          <a:xfrm>
            <a:off x="457200" y="620688"/>
            <a:ext cx="4038600" cy="5976664"/>
          </a:xfrm>
        </p:spPr>
        <p:txBody>
          <a:bodyPr/>
          <a:lstStyle/>
          <a:p>
            <a:pPr eaLnBrk="1" hangingPunct="1">
              <a:buNone/>
            </a:pPr>
            <a:r>
              <a:rPr lang="nn-NO" sz="1100" dirty="0"/>
              <a:t>Rammeplan er delt inn i 7 fagområde som er sentralt </a:t>
            </a:r>
            <a:r>
              <a:rPr lang="nn-NO" sz="1100" dirty="0" smtClean="0"/>
              <a:t>for</a:t>
            </a:r>
          </a:p>
          <a:p>
            <a:pPr eaLnBrk="1" hangingPunct="1">
              <a:buNone/>
            </a:pPr>
            <a:r>
              <a:rPr lang="nn-NO" sz="1100" dirty="0" smtClean="0"/>
              <a:t>oppleving</a:t>
            </a:r>
            <a:r>
              <a:rPr lang="nn-NO" sz="1100" dirty="0"/>
              <a:t>, utforsking og </a:t>
            </a:r>
            <a:r>
              <a:rPr lang="nn-NO" sz="1100" dirty="0" smtClean="0"/>
              <a:t>læring. Desse </a:t>
            </a:r>
            <a:r>
              <a:rPr lang="nn-NO" sz="1100" dirty="0"/>
              <a:t>fagområda </a:t>
            </a:r>
            <a:r>
              <a:rPr lang="nn-NO" sz="1100" dirty="0" smtClean="0"/>
              <a:t>samsvarar</a:t>
            </a:r>
          </a:p>
          <a:p>
            <a:pPr eaLnBrk="1" hangingPunct="1">
              <a:buNone/>
            </a:pPr>
            <a:r>
              <a:rPr lang="nn-NO" sz="1100" dirty="0" smtClean="0"/>
              <a:t>godt </a:t>
            </a:r>
            <a:r>
              <a:rPr lang="nn-NO" sz="1100" dirty="0"/>
              <a:t>med dei faga barna seinare vil møta i skulen. </a:t>
            </a:r>
            <a:r>
              <a:rPr lang="nn-NO" sz="1100" dirty="0" smtClean="0"/>
              <a:t>I </a:t>
            </a:r>
            <a:r>
              <a:rPr lang="nn-NO" sz="1100" dirty="0"/>
              <a:t>aktivitetane </a:t>
            </a:r>
            <a:r>
              <a:rPr lang="nn-NO" sz="1100" dirty="0" smtClean="0"/>
              <a:t>og</a:t>
            </a:r>
          </a:p>
          <a:p>
            <a:pPr eaLnBrk="1" hangingPunct="1">
              <a:buNone/>
            </a:pPr>
            <a:r>
              <a:rPr lang="nn-NO" sz="1100" dirty="0" smtClean="0"/>
              <a:t>det </a:t>
            </a:r>
            <a:r>
              <a:rPr lang="nn-NO" sz="1100" dirty="0"/>
              <a:t>pedagogiske opplegget vårt </a:t>
            </a:r>
            <a:r>
              <a:rPr lang="nn-NO" sz="1100" dirty="0" smtClean="0"/>
              <a:t>vil fagområda </a:t>
            </a:r>
            <a:r>
              <a:rPr lang="nn-NO" sz="1100" dirty="0"/>
              <a:t>sjeldan </a:t>
            </a:r>
            <a:r>
              <a:rPr lang="nn-NO" sz="1100" dirty="0" smtClean="0"/>
              <a:t>opptre</a:t>
            </a:r>
          </a:p>
          <a:p>
            <a:pPr eaLnBrk="1" hangingPunct="1">
              <a:buNone/>
            </a:pPr>
            <a:r>
              <a:rPr lang="nn-NO" sz="1100" dirty="0" smtClean="0"/>
              <a:t>åleine. Barna </a:t>
            </a:r>
            <a:r>
              <a:rPr lang="nn-NO" sz="1100" dirty="0"/>
              <a:t>skal bli kjent med </a:t>
            </a:r>
            <a:r>
              <a:rPr lang="nn-NO" sz="1100" dirty="0" smtClean="0"/>
              <a:t>og utforska </a:t>
            </a:r>
            <a:r>
              <a:rPr lang="nn-NO" sz="1100" dirty="0"/>
              <a:t>ulike </a:t>
            </a:r>
            <a:r>
              <a:rPr lang="nn-NO" sz="1100" dirty="0" smtClean="0"/>
              <a:t>arbeidsmåtar</a:t>
            </a:r>
          </a:p>
          <a:p>
            <a:pPr eaLnBrk="1" hangingPunct="1">
              <a:buNone/>
            </a:pPr>
            <a:r>
              <a:rPr lang="nn-NO" sz="1100" dirty="0"/>
              <a:t>u</a:t>
            </a:r>
            <a:r>
              <a:rPr lang="nn-NO" sz="1100" dirty="0" smtClean="0"/>
              <a:t>tifrå interesse</a:t>
            </a:r>
            <a:r>
              <a:rPr lang="nn-NO" sz="1100" dirty="0"/>
              <a:t>, alder </a:t>
            </a:r>
            <a:r>
              <a:rPr lang="nn-NO" sz="1100" dirty="0" smtClean="0"/>
              <a:t>og modning. </a:t>
            </a:r>
            <a:r>
              <a:rPr lang="nn-NO" sz="1100" dirty="0"/>
              <a:t>Barnehagen vil vera </a:t>
            </a:r>
            <a:r>
              <a:rPr lang="nn-NO" sz="1100" dirty="0" smtClean="0"/>
              <a:t>meir</a:t>
            </a:r>
          </a:p>
          <a:p>
            <a:pPr eaLnBrk="1" hangingPunct="1">
              <a:buNone/>
            </a:pPr>
            <a:r>
              <a:rPr lang="nn-NO" sz="1100" dirty="0" smtClean="0"/>
              <a:t>opptekne av prosessane enn </a:t>
            </a:r>
            <a:r>
              <a:rPr lang="nn-NO" sz="1100" dirty="0"/>
              <a:t>det ferdige produktet.</a:t>
            </a:r>
          </a:p>
          <a:p>
            <a:pPr marL="0" indent="0" eaLnBrk="1" hangingPunct="1">
              <a:buNone/>
            </a:pPr>
            <a:r>
              <a:rPr lang="nn-NO" sz="1100" dirty="0" smtClean="0"/>
              <a:t>Me </a:t>
            </a:r>
            <a:r>
              <a:rPr lang="nn-NO" sz="1100" dirty="0"/>
              <a:t>vaksne vil ta vare på barnehagetida og meina at den har sin eigen verdi. </a:t>
            </a:r>
            <a:r>
              <a:rPr lang="nn-NO" sz="1100" dirty="0" smtClean="0"/>
              <a:t>Me </a:t>
            </a:r>
            <a:r>
              <a:rPr lang="nn-NO" sz="1100" dirty="0"/>
              <a:t>vil ta vare på enkeltdagar og sjå enkeltbarnet. </a:t>
            </a:r>
            <a:r>
              <a:rPr lang="nn-NO" sz="1100" dirty="0" smtClean="0"/>
              <a:t>Me </a:t>
            </a:r>
            <a:r>
              <a:rPr lang="nn-NO" sz="1100" dirty="0"/>
              <a:t>vil jobbe i små grupper der </a:t>
            </a:r>
            <a:r>
              <a:rPr lang="nn-NO" sz="1100" dirty="0" smtClean="0"/>
              <a:t>enkelt barnet </a:t>
            </a:r>
            <a:r>
              <a:rPr lang="nn-NO" sz="1100" dirty="0"/>
              <a:t>kan få forske utifrå sin alder, interesse og modning</a:t>
            </a:r>
            <a:r>
              <a:rPr lang="nn-NO" sz="1100" dirty="0" smtClean="0"/>
              <a:t>,.  </a:t>
            </a:r>
            <a:r>
              <a:rPr lang="nn-NO" sz="1100" dirty="0"/>
              <a:t>Det er barna som viser vegen og vi vaksne </a:t>
            </a:r>
            <a:r>
              <a:rPr lang="nn-NO" sz="1100" dirty="0" smtClean="0"/>
              <a:t>skal vera støttande stillas i forskinga fram til sine sanningar. </a:t>
            </a:r>
          </a:p>
          <a:p>
            <a:pPr marL="0" indent="0" eaLnBrk="1" hangingPunct="1">
              <a:lnSpc>
                <a:spcPct val="90000"/>
              </a:lnSpc>
              <a:buNone/>
            </a:pPr>
            <a:r>
              <a:rPr lang="nn-NO" sz="1100" b="1" u="sng" dirty="0" smtClean="0">
                <a:solidFill>
                  <a:prstClr val="black"/>
                </a:solidFill>
              </a:rPr>
              <a:t>Kommunikasjon</a:t>
            </a:r>
            <a:r>
              <a:rPr lang="nn-NO" sz="1100" b="1" u="sng" dirty="0">
                <a:solidFill>
                  <a:prstClr val="black"/>
                </a:solidFill>
              </a:rPr>
              <a:t>, språk, tekst: </a:t>
            </a:r>
            <a:endParaRPr lang="nn-NO" sz="1100" dirty="0">
              <a:solidFill>
                <a:prstClr val="black"/>
              </a:solidFill>
            </a:endParaRPr>
          </a:p>
          <a:p>
            <a:pPr marL="0" lvl="0" indent="0">
              <a:buNone/>
            </a:pPr>
            <a:r>
              <a:rPr lang="nn-NO" sz="1100" dirty="0" smtClean="0">
                <a:solidFill>
                  <a:prstClr val="black"/>
                </a:solidFill>
              </a:rPr>
              <a:t>Me vil ha leik med song, musikk, rytme, rim og regler. Me vil ha bokstavar tilgjengelege og la barna leike </a:t>
            </a:r>
            <a:r>
              <a:rPr lang="nn-NO" sz="1100" dirty="0">
                <a:solidFill>
                  <a:prstClr val="black"/>
                </a:solidFill>
              </a:rPr>
              <a:t>med </a:t>
            </a:r>
            <a:r>
              <a:rPr lang="nn-NO" sz="1100" dirty="0" smtClean="0">
                <a:solidFill>
                  <a:prstClr val="black"/>
                </a:solidFill>
              </a:rPr>
              <a:t>dei. Me vil bruke bøker </a:t>
            </a:r>
            <a:r>
              <a:rPr lang="nn-NO" sz="1100" dirty="0">
                <a:solidFill>
                  <a:prstClr val="black"/>
                </a:solidFill>
              </a:rPr>
              <a:t>med både bilde og tekst. </a:t>
            </a:r>
            <a:r>
              <a:rPr lang="nn-NO" sz="1100" dirty="0" smtClean="0">
                <a:solidFill>
                  <a:prstClr val="black"/>
                </a:solidFill>
              </a:rPr>
              <a:t>Me vil vera bevisste og  aktivt bruke språket </a:t>
            </a:r>
            <a:r>
              <a:rPr lang="nn-NO" sz="1100" dirty="0">
                <a:solidFill>
                  <a:prstClr val="black"/>
                </a:solidFill>
              </a:rPr>
              <a:t>ved å </a:t>
            </a:r>
            <a:r>
              <a:rPr lang="nn-NO" sz="1100" dirty="0" smtClean="0">
                <a:solidFill>
                  <a:prstClr val="black"/>
                </a:solidFill>
              </a:rPr>
              <a:t>sette ord på det barna er opptekne av i kvardagen som t.d. namn</a:t>
            </a:r>
            <a:r>
              <a:rPr lang="nn-NO" sz="1100" dirty="0">
                <a:solidFill>
                  <a:prstClr val="black"/>
                </a:solidFill>
              </a:rPr>
              <a:t>, </a:t>
            </a:r>
            <a:r>
              <a:rPr lang="nn-NO" sz="1100" dirty="0" smtClean="0">
                <a:solidFill>
                  <a:prstClr val="black"/>
                </a:solidFill>
              </a:rPr>
              <a:t>fargar og omgrep. Dette for å auke ordforrådet og språkforståinga. Me vil vera lyttande vaksne. </a:t>
            </a:r>
            <a:endParaRPr lang="nn-NO" sz="1100" dirty="0">
              <a:solidFill>
                <a:prstClr val="black"/>
              </a:solidFill>
            </a:endParaRPr>
          </a:p>
          <a:p>
            <a:pPr marL="0" lvl="0" indent="0">
              <a:buNone/>
            </a:pPr>
            <a:r>
              <a:rPr lang="nn-NO" sz="1100" b="1" u="sng" dirty="0">
                <a:solidFill>
                  <a:prstClr val="black"/>
                </a:solidFill>
              </a:rPr>
              <a:t>Kropp, rørsle , helse: </a:t>
            </a:r>
            <a:endParaRPr lang="nn-NO" sz="1100" b="1" u="sng" dirty="0" smtClean="0">
              <a:solidFill>
                <a:prstClr val="black"/>
              </a:solidFill>
            </a:endParaRPr>
          </a:p>
          <a:p>
            <a:pPr marL="0" lvl="0" indent="0">
              <a:buNone/>
            </a:pPr>
            <a:r>
              <a:rPr lang="nn-NO" sz="1100" dirty="0" smtClean="0">
                <a:solidFill>
                  <a:prstClr val="black"/>
                </a:solidFill>
              </a:rPr>
              <a:t>Me vil gi barna fysiske utfordringar og la dei prøve sjølve. Me vil ha tilrettelagd miljø både inne og ute slik at det innbyr til kroppsleg leik, konstruksjonsleik, bordaktivitetar og rolleleik. Me vil bruke nærmiljøet til turar og legge til rette for at barna og får kvile. Me har fokus på å servere helsefremmande mat. Me vil bruke både musikk og dans. Øve på sjølvstendigheit som av og på-kledning, do-besøk og handvask. </a:t>
            </a:r>
          </a:p>
          <a:p>
            <a:pPr marL="0" lvl="0" indent="0">
              <a:buNone/>
            </a:pPr>
            <a:r>
              <a:rPr lang="nn-NO" sz="1100" b="1" u="sng" dirty="0" smtClean="0"/>
              <a:t>Kunst</a:t>
            </a:r>
            <a:r>
              <a:rPr lang="nn-NO" sz="1100" b="1" u="sng" dirty="0"/>
              <a:t>, kultur og kreativitet. </a:t>
            </a:r>
            <a:endParaRPr lang="nn-NO" sz="1100" dirty="0"/>
          </a:p>
          <a:p>
            <a:pPr marL="0" lvl="0" indent="0">
              <a:buNone/>
            </a:pPr>
            <a:r>
              <a:rPr lang="nn-NO" sz="1100" dirty="0" smtClean="0">
                <a:solidFill>
                  <a:prstClr val="black"/>
                </a:solidFill>
              </a:rPr>
              <a:t>Legge til rette for at barn skal få utfolde seg gjennom formingsaktivitetar som t.d. måling, klyppe, teikning og perle. Me vil late barn utfolde seg gjennom drama og ikkje legge lokk på barnas fantasi.</a:t>
            </a:r>
          </a:p>
          <a:p>
            <a:pPr marL="0" indent="0">
              <a:buNone/>
            </a:pPr>
            <a:endParaRPr lang="nn-NO" dirty="0"/>
          </a:p>
        </p:txBody>
      </p:sp>
      <p:sp>
        <p:nvSpPr>
          <p:cNvPr id="4" name="Plassholder for innhold 3"/>
          <p:cNvSpPr>
            <a:spLocks noGrp="1"/>
          </p:cNvSpPr>
          <p:nvPr>
            <p:ph sz="half" idx="2"/>
          </p:nvPr>
        </p:nvSpPr>
        <p:spPr>
          <a:xfrm>
            <a:off x="4648200" y="620688"/>
            <a:ext cx="4038600" cy="5505475"/>
          </a:xfrm>
        </p:spPr>
        <p:txBody>
          <a:bodyPr/>
          <a:lstStyle/>
          <a:p>
            <a:pPr marL="0" indent="0">
              <a:buNone/>
            </a:pPr>
            <a:r>
              <a:rPr lang="nn-NO" sz="1100" b="1" u="sng" dirty="0" smtClean="0"/>
              <a:t>Natur, miljø og teknikk: </a:t>
            </a:r>
            <a:endParaRPr lang="nn-NO" sz="1100" dirty="0" smtClean="0"/>
          </a:p>
          <a:p>
            <a:pPr marL="0" indent="0">
              <a:buNone/>
            </a:pPr>
            <a:r>
              <a:rPr lang="nn-NO" sz="1100" dirty="0" smtClean="0"/>
              <a:t>Me ynskjer aktivitetar ute til alle årstider og i all slags vær. Naturen gir inspirasjon til ulike etiske uttrykk. Me vil samtale omkring kva som skjer i nærmiljøet og kva barna er opptekne av. Me vil </a:t>
            </a:r>
            <a:r>
              <a:rPr lang="nn-NO" sz="1100" dirty="0"/>
              <a:t>s</a:t>
            </a:r>
            <a:r>
              <a:rPr lang="nn-NO" sz="1100" dirty="0" smtClean="0"/>
              <a:t>kape forståing for planter og dyr, landskap, årstider og vær. Me vil skape forståing for samspelet i naturen og mellom mennesket og naturen. Me vil besøke ulike stadar i nærmiljøet. </a:t>
            </a:r>
            <a:endParaRPr lang="nn-NO" sz="1100" b="1" u="sng" dirty="0" smtClean="0"/>
          </a:p>
          <a:p>
            <a:pPr marL="0" indent="0">
              <a:buNone/>
            </a:pPr>
            <a:endParaRPr lang="nn-NO" sz="1100" b="1" u="sng" dirty="0" smtClean="0"/>
          </a:p>
          <a:p>
            <a:pPr marL="0" indent="0">
              <a:buNone/>
            </a:pPr>
            <a:r>
              <a:rPr lang="nn-NO" sz="1100" b="1" u="sng" dirty="0" smtClean="0"/>
              <a:t>Etikk, religion og filosofi:  </a:t>
            </a:r>
          </a:p>
          <a:p>
            <a:pPr marL="0" indent="0">
              <a:buNone/>
            </a:pPr>
            <a:r>
              <a:rPr lang="nn-NO" sz="1100" dirty="0" smtClean="0"/>
              <a:t>Dette dreia seg om verdiar og haldningar. Me må reflektera over og respektera mangfaldet i barnehagen. Me vil bruke konkrete situasjonar til å snakke om korleis me skal vera mot kvarandre som t.d. dele leiker. Me vil sette ord på barna sine følelsar</a:t>
            </a:r>
            <a:r>
              <a:rPr lang="nn-NO" sz="1100" dirty="0"/>
              <a:t> </a:t>
            </a:r>
            <a:r>
              <a:rPr lang="nn-NO" sz="1100" dirty="0" smtClean="0"/>
              <a:t>som t.d. det er lov og vera sint men ikkje lov å slå. Me vil undre oss saman med barna og gi dei tid til undring og tenking, samtalar og forteljingar. Bli kjent med religion, etikk og filosofi som ein del av samfunnet.</a:t>
            </a:r>
            <a:endParaRPr lang="nn-NO" sz="1100" b="1" u="sng" dirty="0" smtClean="0"/>
          </a:p>
          <a:p>
            <a:pPr marL="0" indent="0">
              <a:buNone/>
            </a:pPr>
            <a:endParaRPr lang="nn-NO" sz="1100" dirty="0" smtClean="0"/>
          </a:p>
          <a:p>
            <a:pPr marL="0" indent="0">
              <a:buNone/>
            </a:pPr>
            <a:r>
              <a:rPr lang="nn-NO" sz="1100" b="1" u="sng" dirty="0" smtClean="0"/>
              <a:t>Nærmiljø og samfunn: </a:t>
            </a:r>
            <a:endParaRPr lang="nn-NO" sz="1100" dirty="0" smtClean="0"/>
          </a:p>
          <a:p>
            <a:pPr marL="0" indent="0">
              <a:buNone/>
            </a:pPr>
            <a:r>
              <a:rPr lang="nn-NO" sz="1100" dirty="0" smtClean="0"/>
              <a:t>Barnehagen ute og inne område skal heile tida vera i utvikling etter kva barna er interessert i. Me ynskjer å besøke verksemder i nærmiljøet for å gjere oss kjente med nærmiljøet og samfunnet me lever i.  </a:t>
            </a:r>
          </a:p>
          <a:p>
            <a:pPr marL="0" indent="0">
              <a:buNone/>
            </a:pPr>
            <a:endParaRPr lang="nn-NO" sz="1100" dirty="0" smtClean="0"/>
          </a:p>
          <a:p>
            <a:pPr marL="0" indent="0">
              <a:buNone/>
            </a:pPr>
            <a:r>
              <a:rPr lang="nn-NO" sz="1100" b="1" u="sng" dirty="0" smtClean="0"/>
              <a:t>Tal, rom og form: </a:t>
            </a:r>
            <a:endParaRPr lang="nn-NO" sz="1100" dirty="0" smtClean="0"/>
          </a:p>
          <a:p>
            <a:pPr marL="0" indent="0">
              <a:buNone/>
            </a:pPr>
            <a:r>
              <a:rPr lang="nn-NO" sz="1100" dirty="0" smtClean="0"/>
              <a:t>Me vil ha tal hengande framme og la barna leike med dei. </a:t>
            </a:r>
          </a:p>
          <a:p>
            <a:pPr marL="0" indent="0">
              <a:buNone/>
            </a:pPr>
            <a:r>
              <a:rPr lang="nn-NO" sz="1100" dirty="0" smtClean="0"/>
              <a:t>Ved bevisste vaksne som brukar aktivt språk for å sette ord på det barna er opptekne av, vil omgrepa bli lærde i kvardagssituasjonar som </a:t>
            </a:r>
            <a:r>
              <a:rPr lang="nn-NO" sz="1100" dirty="0" err="1" smtClean="0"/>
              <a:t>t.d</a:t>
            </a:r>
            <a:r>
              <a:rPr lang="nn-NO" sz="1100" dirty="0" smtClean="0"/>
              <a:t> (sanden OPPI bøtta, strikken UNDER skoen, EIN sko, TO sko </a:t>
            </a:r>
            <a:r>
              <a:rPr lang="nn-NO" sz="1100" dirty="0" err="1" smtClean="0"/>
              <a:t>osv</a:t>
            </a:r>
            <a:r>
              <a:rPr lang="nn-NO" sz="1100" dirty="0" smtClean="0"/>
              <a:t>) Me vil og bruke ulike reiskap som spel og leikar som fremjar tal, rom og form. </a:t>
            </a:r>
          </a:p>
          <a:p>
            <a:endParaRPr lang="nn-NO" sz="1100" dirty="0" smtClean="0"/>
          </a:p>
          <a:p>
            <a:pPr marL="0" indent="0">
              <a:buNone/>
            </a:pPr>
            <a:endParaRPr lang="nn-NO" sz="1100" dirty="0" smtClean="0"/>
          </a:p>
          <a:p>
            <a:pPr marL="0" indent="0">
              <a:buNone/>
            </a:pPr>
            <a:endParaRPr lang="nn-NO" sz="1100" dirty="0" smtClean="0"/>
          </a:p>
          <a:p>
            <a:pPr marL="0" indent="0">
              <a:buNone/>
            </a:pPr>
            <a:endParaRPr lang="nn-NO" sz="1100" dirty="0" smtClean="0"/>
          </a:p>
          <a:p>
            <a:pPr marL="0" indent="0">
              <a:buNone/>
            </a:pPr>
            <a:endParaRPr lang="nn-NO" sz="1100" dirty="0"/>
          </a:p>
        </p:txBody>
      </p:sp>
    </p:spTree>
    <p:extLst>
      <p:ext uri="{BB962C8B-B14F-4D97-AF65-F5344CB8AC3E}">
        <p14:creationId xmlns:p14="http://schemas.microsoft.com/office/powerpoint/2010/main" val="3221267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Språk, tekst og kommunikasjon  </a:t>
            </a:r>
            <a:endParaRPr lang="nn-NO" dirty="0"/>
          </a:p>
        </p:txBody>
      </p:sp>
      <p:sp>
        <p:nvSpPr>
          <p:cNvPr id="3" name="Plassholder for innhold 2"/>
          <p:cNvSpPr>
            <a:spLocks noGrp="1"/>
          </p:cNvSpPr>
          <p:nvPr>
            <p:ph sz="half" idx="1"/>
          </p:nvPr>
        </p:nvSpPr>
        <p:spPr>
          <a:xfrm>
            <a:off x="457200" y="1340768"/>
            <a:ext cx="4038600" cy="5184576"/>
          </a:xfrm>
        </p:spPr>
        <p:txBody>
          <a:bodyPr/>
          <a:lstStyle/>
          <a:p>
            <a:pPr marL="0" indent="0">
              <a:buNone/>
            </a:pPr>
            <a:r>
              <a:rPr lang="nn-NO" sz="1200" dirty="0" smtClean="0"/>
              <a:t>Luster kommune har laga ein leseplan som er overordna for alle barnehagar og skular i kommunen. </a:t>
            </a:r>
            <a:r>
              <a:rPr lang="nn-NO" sz="1200" dirty="0"/>
              <a:t>D</a:t>
            </a:r>
            <a:r>
              <a:rPr lang="nn-NO" sz="1200" dirty="0" smtClean="0"/>
              <a:t>en skal sikra progresjon, heilskap og samanheng innanfor lesing i alle fag. Gode ferdigheitar i lesing danna grunnlaget og er ein føresetnad for all anna læring. </a:t>
            </a:r>
          </a:p>
          <a:p>
            <a:pPr marL="0" indent="0">
              <a:buNone/>
            </a:pPr>
            <a:r>
              <a:rPr lang="nn-NO" sz="1200" u="sng" dirty="0" smtClean="0"/>
              <a:t>Hovudmåla for leseplan er: </a:t>
            </a:r>
          </a:p>
          <a:p>
            <a:pPr>
              <a:buFontTx/>
              <a:buChar char="-"/>
            </a:pPr>
            <a:r>
              <a:rPr lang="nn-NO" sz="1200" dirty="0" smtClean="0"/>
              <a:t>Få barn og unge til å like å lesa. </a:t>
            </a:r>
          </a:p>
          <a:p>
            <a:pPr>
              <a:buFontTx/>
              <a:buChar char="-"/>
            </a:pPr>
            <a:r>
              <a:rPr lang="nn-NO" sz="1200" dirty="0" smtClean="0"/>
              <a:t>Få barn og unge til å bli flinke til å lese og forstå det dei les. </a:t>
            </a:r>
          </a:p>
          <a:p>
            <a:pPr>
              <a:buFontTx/>
              <a:buChar char="-"/>
            </a:pPr>
            <a:r>
              <a:rPr lang="nn-NO" sz="1200" dirty="0" smtClean="0"/>
              <a:t>Alle lærarar skal vera gode leselærarar i sine fag. </a:t>
            </a:r>
          </a:p>
          <a:p>
            <a:pPr>
              <a:buFontTx/>
              <a:buChar char="-"/>
            </a:pPr>
            <a:r>
              <a:rPr lang="nn-NO" sz="1200" dirty="0" smtClean="0"/>
              <a:t>Få foreldra bevisste og aktivt med i barna si leseutvikling. </a:t>
            </a:r>
          </a:p>
          <a:p>
            <a:pPr marL="0" indent="0">
              <a:buNone/>
            </a:pPr>
            <a:r>
              <a:rPr lang="nn-NO" sz="1200" dirty="0" smtClean="0"/>
              <a:t>For å få til dette må me starte så tidleg som mogleg med språkstimulering og skape interesse for bøker og lesing. Innhaldet i barnehagekvardagen skal støtte opp om barnas språkutvikling, og språkstimulering skal inngå som ein sentral og viktig del av det daglege samværet. Språklege ferdigheitar har mykje å seie for barnas trivsel og kjensle av </a:t>
            </a:r>
            <a:r>
              <a:rPr lang="nn-NO" sz="1200" dirty="0" err="1" smtClean="0"/>
              <a:t>meistring</a:t>
            </a:r>
            <a:r>
              <a:rPr lang="nn-NO" sz="1200" dirty="0"/>
              <a:t> </a:t>
            </a:r>
            <a:r>
              <a:rPr lang="nn-NO" sz="1200" dirty="0" smtClean="0"/>
              <a:t>i kvardagen. Barn med solid språkleg kompetanse vil ha gode føresetnadar for samspel med andre innan leik, vennskap og læring. Eit godt språkmiljø er avgjerande både i notidsperspektiv og i eitt framtidsperspektiv. Gode språkferdigheitar tidleg i livet har mykje å sei for seinare skuleprestasjonar , særleg lese og skriveferdigheitar. </a:t>
            </a:r>
          </a:p>
        </p:txBody>
      </p:sp>
      <p:sp>
        <p:nvSpPr>
          <p:cNvPr id="4" name="Plassholder for innhold 3"/>
          <p:cNvSpPr>
            <a:spLocks noGrp="1"/>
          </p:cNvSpPr>
          <p:nvPr>
            <p:ph sz="half" idx="2"/>
          </p:nvPr>
        </p:nvSpPr>
        <p:spPr>
          <a:xfrm>
            <a:off x="4648200" y="1340768"/>
            <a:ext cx="4038600" cy="5112568"/>
          </a:xfrm>
        </p:spPr>
        <p:txBody>
          <a:bodyPr/>
          <a:lstStyle/>
          <a:p>
            <a:pPr marL="0" indent="0">
              <a:buNone/>
            </a:pPr>
            <a:r>
              <a:rPr lang="nn-NO" sz="1200" u="sng" dirty="0" smtClean="0"/>
              <a:t> </a:t>
            </a:r>
            <a:endParaRPr lang="nn-NO" sz="1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972" y="1340768"/>
            <a:ext cx="3993431"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115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1373</Words>
  <Application>Microsoft Office PowerPoint</Application>
  <PresentationFormat>Skjermfremvisning (4:3)</PresentationFormat>
  <Paragraphs>84</Paragraphs>
  <Slides>5</Slides>
  <Notes>0</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Office-tema</vt:lpstr>
      <vt:lpstr>Kva gjer me i barnehagen?</vt:lpstr>
      <vt:lpstr>PowerPoint-presentasjon</vt:lpstr>
      <vt:lpstr>PowerPoint-presentasjon</vt:lpstr>
      <vt:lpstr>Korleis vil me jobbe med dei 7 fagområda gjennom leik?</vt:lpstr>
      <vt:lpstr>Språk, tekst og kommunikasjon  </vt:lpstr>
    </vt:vector>
  </TitlesOfParts>
  <Company>Luster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 gjer me i barnehagen?</dc:title>
  <dc:creator>Anne Merethe Kvalsøren</dc:creator>
  <cp:lastModifiedBy>Anne Merethe Kvalsøren</cp:lastModifiedBy>
  <cp:revision>1</cp:revision>
  <dcterms:created xsi:type="dcterms:W3CDTF">2015-11-25T06:43:42Z</dcterms:created>
  <dcterms:modified xsi:type="dcterms:W3CDTF">2015-11-25T06:46:54Z</dcterms:modified>
</cp:coreProperties>
</file>